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70" r:id="rId5"/>
    <p:sldId id="271" r:id="rId6"/>
    <p:sldId id="260" r:id="rId7"/>
    <p:sldId id="272" r:id="rId8"/>
    <p:sldId id="261" r:id="rId9"/>
    <p:sldId id="267" r:id="rId10"/>
    <p:sldId id="273" r:id="rId11"/>
    <p:sldId id="262" r:id="rId12"/>
    <p:sldId id="278" r:id="rId13"/>
    <p:sldId id="279" r:id="rId14"/>
    <p:sldId id="268" r:id="rId15"/>
    <p:sldId id="274" r:id="rId16"/>
    <p:sldId id="275" r:id="rId17"/>
    <p:sldId id="276" r:id="rId18"/>
    <p:sldId id="263" r:id="rId19"/>
    <p:sldId id="277" r:id="rId20"/>
    <p:sldId id="264" r:id="rId21"/>
    <p:sldId id="269"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BAEDC-97A5-41BF-AE8A-4A42B72F74F6}" type="datetimeFigureOut">
              <a:rPr lang="en-US" smtClean="0"/>
              <a:t>2/27/2019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9C4B8-E9A4-4BC8-805B-89B7C97351C4}" type="slidenum">
              <a:rPr lang="en-US" smtClean="0"/>
              <a:t>‹#›</a:t>
            </a:fld>
            <a:endParaRPr lang="en-US"/>
          </a:p>
        </p:txBody>
      </p:sp>
    </p:spTree>
    <p:extLst>
      <p:ext uri="{BB962C8B-B14F-4D97-AF65-F5344CB8AC3E}">
        <p14:creationId xmlns:p14="http://schemas.microsoft.com/office/powerpoint/2010/main" val="19310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fld id="{AC33C6C5-4BC2-4FA6-8F6A-733A298C7688}" type="slidenum">
              <a:rPr lang="en-IN" smtClean="0"/>
              <a:pPr/>
              <a:t>1</a:t>
            </a:fld>
            <a:endParaRPr lang="en-IN"/>
          </a:p>
        </p:txBody>
      </p:sp>
      <p:sp>
        <p:nvSpPr>
          <p:cNvPr id="6" name="Footer Placeholder 5"/>
          <p:cNvSpPr>
            <a:spLocks noGrp="1"/>
          </p:cNvSpPr>
          <p:nvPr>
            <p:ph type="ftr" sz="quarter" idx="11"/>
          </p:nvPr>
        </p:nvSpPr>
        <p:spPr/>
        <p:txBody>
          <a:bodyPr/>
          <a:lstStyle/>
          <a:p>
            <a:r>
              <a:rPr lang="en-IN"/>
              <a:t>SAD</a:t>
            </a:r>
          </a:p>
        </p:txBody>
      </p:sp>
    </p:spTree>
    <p:extLst>
      <p:ext uri="{BB962C8B-B14F-4D97-AF65-F5344CB8AC3E}">
        <p14:creationId xmlns:p14="http://schemas.microsoft.com/office/powerpoint/2010/main" val="125489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AC33C6C5-4BC2-4FA6-8F6A-733A298C7688}" type="slidenum">
              <a:rPr lang="en-IN" smtClean="0"/>
              <a:pPr/>
              <a:t>2</a:t>
            </a:fld>
            <a:endParaRPr lang="en-IN"/>
          </a:p>
        </p:txBody>
      </p:sp>
      <p:sp>
        <p:nvSpPr>
          <p:cNvPr id="6" name="Footer Placeholder 5"/>
          <p:cNvSpPr>
            <a:spLocks noGrp="1"/>
          </p:cNvSpPr>
          <p:nvPr>
            <p:ph type="ftr" sz="quarter" idx="11"/>
          </p:nvPr>
        </p:nvSpPr>
        <p:spPr/>
        <p:txBody>
          <a:bodyPr/>
          <a:lstStyle/>
          <a:p>
            <a:r>
              <a:rPr lang="en-IN"/>
              <a:t>SAD</a:t>
            </a:r>
          </a:p>
        </p:txBody>
      </p:sp>
    </p:spTree>
    <p:extLst>
      <p:ext uri="{BB962C8B-B14F-4D97-AF65-F5344CB8AC3E}">
        <p14:creationId xmlns:p14="http://schemas.microsoft.com/office/powerpoint/2010/main" val="24006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fld id="{AC33C6C5-4BC2-4FA6-8F6A-733A298C7688}" type="slidenum">
              <a:rPr lang="en-IN" smtClean="0"/>
              <a:pPr/>
              <a:t>3</a:t>
            </a:fld>
            <a:endParaRPr lang="en-IN"/>
          </a:p>
        </p:txBody>
      </p:sp>
      <p:sp>
        <p:nvSpPr>
          <p:cNvPr id="7" name="Footer Placeholder 6"/>
          <p:cNvSpPr>
            <a:spLocks noGrp="1"/>
          </p:cNvSpPr>
          <p:nvPr>
            <p:ph type="ftr" sz="quarter" idx="11"/>
          </p:nvPr>
        </p:nvSpPr>
        <p:spPr/>
        <p:txBody>
          <a:bodyPr/>
          <a:lstStyle/>
          <a:p>
            <a:r>
              <a:rPr lang="en-IN"/>
              <a:t>SAD</a:t>
            </a:r>
          </a:p>
        </p:txBody>
      </p:sp>
    </p:spTree>
    <p:extLst>
      <p:ext uri="{BB962C8B-B14F-4D97-AF65-F5344CB8AC3E}">
        <p14:creationId xmlns:p14="http://schemas.microsoft.com/office/powerpoint/2010/main" val="133791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C33C6C5-4BC2-4FA6-8F6A-733A298C7688}" type="slidenum">
              <a:rPr lang="en-IN" smtClean="0"/>
              <a:pPr/>
              <a:t>23</a:t>
            </a:fld>
            <a:endParaRPr lang="en-IN"/>
          </a:p>
        </p:txBody>
      </p:sp>
      <p:sp>
        <p:nvSpPr>
          <p:cNvPr id="5" name="Footer Placeholder 4"/>
          <p:cNvSpPr>
            <a:spLocks noGrp="1"/>
          </p:cNvSpPr>
          <p:nvPr>
            <p:ph type="ftr" sz="quarter" idx="11"/>
          </p:nvPr>
        </p:nvSpPr>
        <p:spPr/>
        <p:txBody>
          <a:bodyPr/>
          <a:lstStyle/>
          <a:p>
            <a:r>
              <a:rPr lang="en-IN"/>
              <a:t>SAD</a:t>
            </a:r>
          </a:p>
        </p:txBody>
      </p:sp>
    </p:spTree>
    <p:extLst>
      <p:ext uri="{BB962C8B-B14F-4D97-AF65-F5344CB8AC3E}">
        <p14:creationId xmlns:p14="http://schemas.microsoft.com/office/powerpoint/2010/main" val="349689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193048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191083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354336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77827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2682567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Dept. of CSE,RNSIT</a:t>
            </a:r>
          </a:p>
        </p:txBody>
      </p:sp>
      <p:sp>
        <p:nvSpPr>
          <p:cNvPr id="6" name="Footer Placeholder 5"/>
          <p:cNvSpPr>
            <a:spLocks noGrp="1"/>
          </p:cNvSpPr>
          <p:nvPr>
            <p:ph type="ftr" sz="quarter" idx="11"/>
          </p:nvPr>
        </p:nvSpPr>
        <p:spPr/>
        <p:txBody>
          <a:bodyPr/>
          <a:lstStyle/>
          <a:p>
            <a:r>
              <a:rPr lang="en-US"/>
              <a:t>2018 - 19</a:t>
            </a:r>
          </a:p>
        </p:txBody>
      </p:sp>
      <p:sp>
        <p:nvSpPr>
          <p:cNvPr id="7" name="Slide Number Placeholder 6"/>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3242465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Dept. of CSE,RNSIT</a:t>
            </a:r>
          </a:p>
        </p:txBody>
      </p:sp>
      <p:sp>
        <p:nvSpPr>
          <p:cNvPr id="8" name="Footer Placeholder 7"/>
          <p:cNvSpPr>
            <a:spLocks noGrp="1"/>
          </p:cNvSpPr>
          <p:nvPr>
            <p:ph type="ftr" sz="quarter" idx="11"/>
          </p:nvPr>
        </p:nvSpPr>
        <p:spPr/>
        <p:txBody>
          <a:bodyPr/>
          <a:lstStyle/>
          <a:p>
            <a:r>
              <a:rPr lang="en-US"/>
              <a:t>2018 - 19</a:t>
            </a:r>
          </a:p>
        </p:txBody>
      </p:sp>
      <p:sp>
        <p:nvSpPr>
          <p:cNvPr id="9" name="Slide Number Placeholder 8"/>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2623970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Dept. of CSE,RNSIT</a:t>
            </a:r>
          </a:p>
        </p:txBody>
      </p:sp>
      <p:sp>
        <p:nvSpPr>
          <p:cNvPr id="4" name="Footer Placeholder 3"/>
          <p:cNvSpPr>
            <a:spLocks noGrp="1"/>
          </p:cNvSpPr>
          <p:nvPr>
            <p:ph type="ftr" sz="quarter" idx="11"/>
          </p:nvPr>
        </p:nvSpPr>
        <p:spPr/>
        <p:txBody>
          <a:bodyPr/>
          <a:lstStyle/>
          <a:p>
            <a:r>
              <a:rPr lang="en-US"/>
              <a:t>2018 - 19</a:t>
            </a:r>
          </a:p>
        </p:txBody>
      </p:sp>
      <p:sp>
        <p:nvSpPr>
          <p:cNvPr id="5" name="Slide Number Placeholder 4"/>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361816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Dept. of CSE,RNSIT</a:t>
            </a:r>
          </a:p>
        </p:txBody>
      </p:sp>
      <p:sp>
        <p:nvSpPr>
          <p:cNvPr id="3" name="Footer Placeholder 2"/>
          <p:cNvSpPr>
            <a:spLocks noGrp="1"/>
          </p:cNvSpPr>
          <p:nvPr>
            <p:ph type="ftr" sz="quarter" idx="11"/>
          </p:nvPr>
        </p:nvSpPr>
        <p:spPr/>
        <p:txBody>
          <a:bodyPr/>
          <a:lstStyle/>
          <a:p>
            <a:r>
              <a:rPr lang="en-US"/>
              <a:t>2018 - 19</a:t>
            </a:r>
          </a:p>
        </p:txBody>
      </p:sp>
      <p:sp>
        <p:nvSpPr>
          <p:cNvPr id="4" name="Slide Number Placeholder 3"/>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199714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Dept. of CSE,RNSIT</a:t>
            </a:r>
          </a:p>
        </p:txBody>
      </p:sp>
      <p:sp>
        <p:nvSpPr>
          <p:cNvPr id="6" name="Footer Placeholder 5"/>
          <p:cNvSpPr>
            <a:spLocks noGrp="1"/>
          </p:cNvSpPr>
          <p:nvPr>
            <p:ph type="ftr" sz="quarter" idx="11"/>
          </p:nvPr>
        </p:nvSpPr>
        <p:spPr/>
        <p:txBody>
          <a:bodyPr/>
          <a:lstStyle/>
          <a:p>
            <a:r>
              <a:rPr lang="en-US"/>
              <a:t>2018 - 19</a:t>
            </a:r>
          </a:p>
        </p:txBody>
      </p:sp>
      <p:sp>
        <p:nvSpPr>
          <p:cNvPr id="7" name="Slide Number Placeholder 6"/>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238740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Dept. of CSE,RNSIT</a:t>
            </a:r>
          </a:p>
        </p:txBody>
      </p:sp>
      <p:sp>
        <p:nvSpPr>
          <p:cNvPr id="6" name="Footer Placeholder 5"/>
          <p:cNvSpPr>
            <a:spLocks noGrp="1"/>
          </p:cNvSpPr>
          <p:nvPr>
            <p:ph type="ftr" sz="quarter" idx="11"/>
          </p:nvPr>
        </p:nvSpPr>
        <p:spPr/>
        <p:txBody>
          <a:bodyPr/>
          <a:lstStyle/>
          <a:p>
            <a:r>
              <a:rPr lang="en-US"/>
              <a:t>2018 - 19</a:t>
            </a:r>
          </a:p>
        </p:txBody>
      </p:sp>
      <p:sp>
        <p:nvSpPr>
          <p:cNvPr id="7" name="Slide Number Placeholder 6"/>
          <p:cNvSpPr>
            <a:spLocks noGrp="1"/>
          </p:cNvSpPr>
          <p:nvPr>
            <p:ph type="sldNum" sz="quarter" idx="12"/>
          </p:nvPr>
        </p:nvSpPr>
        <p:spPr/>
        <p:txBody>
          <a:bodyPr/>
          <a:lstStyle/>
          <a:p>
            <a:fld id="{4C442D41-FF4A-46A6-A5B6-D9D1BC6ADE1D}" type="slidenum">
              <a:rPr lang="en-US" smtClean="0"/>
              <a:t>‹#›</a:t>
            </a:fld>
            <a:endParaRPr lang="en-US"/>
          </a:p>
        </p:txBody>
      </p:sp>
    </p:spTree>
    <p:extLst>
      <p:ext uri="{BB962C8B-B14F-4D97-AF65-F5344CB8AC3E}">
        <p14:creationId xmlns:p14="http://schemas.microsoft.com/office/powerpoint/2010/main" val="84544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Dept. of CSE,RNSIT</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2018 - 19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42D41-FF4A-46A6-A5B6-D9D1BC6ADE1D}" type="slidenum">
              <a:rPr lang="en-US" smtClean="0"/>
              <a:t>‹#›</a:t>
            </a:fld>
            <a:endParaRPr lang="en-US"/>
          </a:p>
        </p:txBody>
      </p:sp>
    </p:spTree>
    <p:extLst>
      <p:ext uri="{BB962C8B-B14F-4D97-AF65-F5344CB8AC3E}">
        <p14:creationId xmlns:p14="http://schemas.microsoft.com/office/powerpoint/2010/main" val="2106683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tacamp.com/community/tutorials/recommender-systems-python" TargetMode="External"/><Relationship Id="rId2" Type="http://schemas.openxmlformats.org/officeDocument/2006/relationships/hyperlink" Target="https://www.sciencedirect.com/science/article/pii/S1110866515000341" TargetMode="External"/><Relationship Id="rId1" Type="http://schemas.openxmlformats.org/officeDocument/2006/relationships/slideLayout" Target="../slideLayouts/slideLayout2.xml"/><Relationship Id="rId6" Type="http://schemas.openxmlformats.org/officeDocument/2006/relationships/hyperlink" Target="https://towardsdatascience.com/my-journey-to-building-book-recommendation-system-5ec959c41847" TargetMode="External"/><Relationship Id="rId5" Type="http://schemas.openxmlformats.org/officeDocument/2006/relationships/hyperlink" Target="https://www.marutitech.com/recommendation-engine-benefits/" TargetMode="External"/><Relationship Id="rId4" Type="http://schemas.openxmlformats.org/officeDocument/2006/relationships/hyperlink" Target="https://en.wikipedia.org/wiki/Recommender_syste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8348" y="1532585"/>
            <a:ext cx="7772400" cy="1429555"/>
          </a:xfrm>
        </p:spPr>
        <p:txBody>
          <a:bodyPr>
            <a:noAutofit/>
          </a:bodyPr>
          <a:lstStyle/>
          <a:p>
            <a:pPr>
              <a:lnSpc>
                <a:spcPct val="100000"/>
              </a:lnSpc>
            </a:pPr>
            <a:r>
              <a:rPr lang="en-US" sz="2400" b="1" dirty="0">
                <a:latin typeface="Times New Roman" pitchFamily="18" charset="0"/>
                <a:cs typeface="Times New Roman" pitchFamily="18" charset="0"/>
              </a:rPr>
              <a:t>Project Progress-2 Review</a:t>
            </a:r>
            <a:r>
              <a:rPr lang="en-US" sz="2400" b="1" dirty="0"/>
              <a:t> </a:t>
            </a:r>
            <a:r>
              <a:rPr lang="en-US" sz="2400" b="1" dirty="0">
                <a:latin typeface="Times New Roman" pitchFamily="18" charset="0"/>
                <a:cs typeface="Times New Roman" pitchFamily="18" charset="0"/>
              </a:rPr>
              <a:t>Presentation &amp; Demonstration</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on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a:t>
            </a:r>
            <a:r>
              <a:rPr lang="en-US" sz="2400" b="1" dirty="0" err="1">
                <a:latin typeface="Times New Roman" pitchFamily="18" charset="0"/>
                <a:cs typeface="Times New Roman" pitchFamily="18" charset="0"/>
              </a:rPr>
              <a:t>FoodFinder</a:t>
            </a:r>
            <a:r>
              <a:rPr lang="en-US" sz="2400" b="1" dirty="0">
                <a:latin typeface="Times New Roman" pitchFamily="18" charset="0"/>
                <a:cs typeface="Times New Roman" pitchFamily="18" charset="0"/>
              </a:rPr>
              <a:t> : A restaurant recommender system”</a:t>
            </a:r>
            <a:endParaRPr lang="en-IN" sz="2400" b="1" dirty="0">
              <a:latin typeface="Times New Roman" pitchFamily="18" charset="0"/>
              <a:cs typeface="Times New Roman" pitchFamily="18" charset="0"/>
            </a:endParaRPr>
          </a:p>
        </p:txBody>
      </p:sp>
      <p:sp>
        <p:nvSpPr>
          <p:cNvPr id="3" name="Subtitle 2"/>
          <p:cNvSpPr>
            <a:spLocks noGrp="1"/>
          </p:cNvSpPr>
          <p:nvPr>
            <p:ph type="subTitle" idx="1"/>
          </p:nvPr>
        </p:nvSpPr>
        <p:spPr>
          <a:xfrm>
            <a:off x="2497540" y="3214686"/>
            <a:ext cx="2884080" cy="1929110"/>
          </a:xfrm>
        </p:spPr>
        <p:txBody>
          <a:bodyPr>
            <a:normAutofit/>
          </a:bodyPr>
          <a:lstStyle/>
          <a:p>
            <a:pPr algn="l"/>
            <a:r>
              <a:rPr lang="en-US" sz="2800" dirty="0">
                <a:latin typeface="Times New Roman" pitchFamily="18" charset="0"/>
                <a:cs typeface="Times New Roman" pitchFamily="18" charset="0"/>
              </a:rPr>
              <a:t> </a:t>
            </a:r>
            <a:r>
              <a:rPr lang="en-US" dirty="0">
                <a:latin typeface="Times New Roman" pitchFamily="18" charset="0"/>
                <a:cs typeface="Times New Roman" pitchFamily="18" charset="0"/>
              </a:rPr>
              <a:t>Students:          </a:t>
            </a:r>
            <a:endParaRPr lang="en-US" sz="2000" dirty="0">
              <a:latin typeface="Times New Roman" pitchFamily="18" charset="0"/>
              <a:cs typeface="Times New Roman" pitchFamily="18" charset="0"/>
            </a:endParaRPr>
          </a:p>
          <a:p>
            <a:pPr marL="457200" indent="-457200" algn="l">
              <a:spcBef>
                <a:spcPts val="0"/>
              </a:spcBef>
              <a:buFont typeface="+mj-lt"/>
              <a:buAutoNum type="arabicPeriod"/>
            </a:pPr>
            <a:r>
              <a:rPr lang="en-US" sz="2000" b="1" dirty="0">
                <a:latin typeface="Times New Roman" pitchFamily="18" charset="0"/>
                <a:cs typeface="Times New Roman" pitchFamily="18" charset="0"/>
              </a:rPr>
              <a:t> Varsha Ravindra </a:t>
            </a:r>
            <a:r>
              <a:rPr lang="en-US" sz="2000" dirty="0">
                <a:latin typeface="Times New Roman" pitchFamily="18" charset="0"/>
                <a:cs typeface="Times New Roman" pitchFamily="18" charset="0"/>
              </a:rPr>
              <a:t>(1RN115CS119)</a:t>
            </a:r>
          </a:p>
          <a:p>
            <a:pPr marL="457200" indent="-457200" algn="l">
              <a:spcBef>
                <a:spcPts val="0"/>
              </a:spcBef>
              <a:buFont typeface="+mj-lt"/>
              <a:buAutoNum type="arabicPeriod"/>
            </a:pP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Sunidhi</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Hegde</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(1RN15CS110)</a:t>
            </a:r>
          </a:p>
          <a:p>
            <a:pPr marL="457200" indent="-457200" algn="l">
              <a:spcBef>
                <a:spcPts val="0"/>
              </a:spcBef>
              <a:buFont typeface="+mj-lt"/>
              <a:buAutoNum type="arabicPeriod"/>
            </a:pPr>
            <a:endParaRPr lang="en-US" sz="2000" dirty="0">
              <a:latin typeface="Times New Roman" pitchFamily="18" charset="0"/>
              <a:cs typeface="Times New Roman" pitchFamily="18" charset="0"/>
            </a:endParaRPr>
          </a:p>
          <a:p>
            <a:pPr marL="457200" indent="-457200" algn="l">
              <a:spcBef>
                <a:spcPts val="0"/>
              </a:spcBef>
              <a:buFont typeface="+mj-lt"/>
              <a:buAutoNum type="arabicPeriod"/>
            </a:pPr>
            <a:endParaRPr lang="en-IN" sz="2000" dirty="0">
              <a:latin typeface="Times New Roman" pitchFamily="18" charset="0"/>
              <a:cs typeface="Times New Roman" pitchFamily="18" charset="0"/>
            </a:endParaRPr>
          </a:p>
        </p:txBody>
      </p:sp>
      <p:sp>
        <p:nvSpPr>
          <p:cNvPr id="4" name="TextBox 3"/>
          <p:cNvSpPr txBox="1"/>
          <p:nvPr/>
        </p:nvSpPr>
        <p:spPr>
          <a:xfrm>
            <a:off x="7024694" y="3143248"/>
            <a:ext cx="3214710" cy="1200329"/>
          </a:xfrm>
          <a:prstGeom prst="rect">
            <a:avLst/>
          </a:prstGeom>
          <a:noFill/>
        </p:spPr>
        <p:txBody>
          <a:bodyPr wrap="square" rtlCol="0">
            <a:spAutoFit/>
          </a:bodyPr>
          <a:lstStyle/>
          <a:p>
            <a:r>
              <a:rPr lang="en-US" sz="2000" dirty="0">
                <a:latin typeface="Times New Roman" pitchFamily="18" charset="0"/>
                <a:cs typeface="Times New Roman" pitchFamily="18" charset="0"/>
              </a:rPr>
              <a:t>Guide:</a:t>
            </a:r>
          </a:p>
          <a:p>
            <a:r>
              <a:rPr lang="en-US" sz="2000" b="1" dirty="0">
                <a:latin typeface="Times New Roman" pitchFamily="18" charset="0"/>
                <a:cs typeface="Times New Roman" pitchFamily="18" charset="0"/>
              </a:rPr>
              <a:t>Dr. </a:t>
            </a:r>
            <a:r>
              <a:rPr lang="en-US" sz="2000" b="1" dirty="0" err="1">
                <a:latin typeface="Times New Roman" pitchFamily="18" charset="0"/>
                <a:cs typeface="Times New Roman" pitchFamily="18" charset="0"/>
              </a:rPr>
              <a:t>Shashidhara</a:t>
            </a:r>
            <a:r>
              <a:rPr lang="en-US" sz="2000" b="1" dirty="0">
                <a:latin typeface="Times New Roman" pitchFamily="18" charset="0"/>
                <a:cs typeface="Times New Roman" pitchFamily="18" charset="0"/>
              </a:rPr>
              <a:t> H R</a:t>
            </a:r>
          </a:p>
          <a:p>
            <a:r>
              <a:rPr lang="en-US" sz="1600" dirty="0">
                <a:latin typeface="Times New Roman" pitchFamily="18" charset="0"/>
                <a:cs typeface="Times New Roman" pitchFamily="18" charset="0"/>
              </a:rPr>
              <a:t>Asst. Prof. Dept. of CSE, RNSIT</a:t>
            </a:r>
          </a:p>
          <a:p>
            <a:endParaRPr lang="en-US" sz="1600" dirty="0">
              <a:latin typeface="Times New Roman" pitchFamily="18" charset="0"/>
              <a:cs typeface="Times New Roman" pitchFamily="18" charset="0"/>
            </a:endParaRPr>
          </a:p>
        </p:txBody>
      </p:sp>
      <p:sp>
        <p:nvSpPr>
          <p:cNvPr id="2457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577" name="Object 1"/>
          <p:cNvGraphicFramePr>
            <a:graphicFrameLocks noChangeAspect="1"/>
          </p:cNvGraphicFramePr>
          <p:nvPr>
            <p:extLst>
              <p:ext uri="{D42A27DB-BD31-4B8C-83A1-F6EECF244321}">
                <p14:modId xmlns:p14="http://schemas.microsoft.com/office/powerpoint/2010/main" val="3151857557"/>
              </p:ext>
            </p:extLst>
          </p:nvPr>
        </p:nvGraphicFramePr>
        <p:xfrm>
          <a:off x="5595934" y="336036"/>
          <a:ext cx="1000132" cy="1296089"/>
        </p:xfrm>
        <a:graphic>
          <a:graphicData uri="http://schemas.openxmlformats.org/presentationml/2006/ole">
            <mc:AlternateContent xmlns:mc="http://schemas.openxmlformats.org/markup-compatibility/2006">
              <mc:Choice xmlns:v="urn:schemas-microsoft-com:vml" Requires="v">
                <p:oleObj spid="_x0000_s1064" name="Picture" r:id="rId4" imgW="1408176" imgH="2011680" progId="Word.Picture.8">
                  <p:embed/>
                </p:oleObj>
              </mc:Choice>
              <mc:Fallback>
                <p:oleObj name="Picture" r:id="rId4" imgW="1408176" imgH="20116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934" y="336036"/>
                        <a:ext cx="1000132" cy="12960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2088301" y="5454571"/>
            <a:ext cx="8072494" cy="1107996"/>
          </a:xfrm>
          <a:prstGeom prst="rect">
            <a:avLst/>
          </a:prstGeom>
        </p:spPr>
        <p:txBody>
          <a:bodyPr wrap="square">
            <a:spAutoFit/>
          </a:bodyPr>
          <a:lstStyle/>
          <a:p>
            <a:pPr lvl="0" algn="ctr" fontAlgn="base">
              <a:spcBef>
                <a:spcPct val="0"/>
              </a:spcBef>
              <a:spcAft>
                <a:spcPct val="0"/>
              </a:spcAft>
            </a:pPr>
            <a:r>
              <a:rPr lang="en-US" b="1" dirty="0">
                <a:solidFill>
                  <a:srgbClr val="800000"/>
                </a:solidFill>
                <a:latin typeface="Times New Roman" pitchFamily="18" charset="0"/>
                <a:ea typeface="Times New Roman" pitchFamily="18" charset="0"/>
                <a:cs typeface="Times New Roman" pitchFamily="18" charset="0"/>
              </a:rPr>
              <a:t>Department of Computer Science and Engineering</a:t>
            </a:r>
            <a:endParaRPr lang="en-US" dirty="0">
              <a:latin typeface="Times New Roman" pitchFamily="18" charset="0"/>
              <a:cs typeface="Times New Roman" pitchFamily="18" charset="0"/>
            </a:endParaRPr>
          </a:p>
          <a:p>
            <a:pPr lvl="0" algn="ctr" eaLnBrk="0" fontAlgn="base" hangingPunct="0">
              <a:spcBef>
                <a:spcPct val="0"/>
              </a:spcBef>
              <a:spcAft>
                <a:spcPct val="0"/>
              </a:spcAft>
            </a:pPr>
            <a:r>
              <a:rPr lang="en-US" sz="2800" b="1" dirty="0">
                <a:solidFill>
                  <a:srgbClr val="800000"/>
                </a:solidFill>
                <a:latin typeface="Times New Roman" pitchFamily="18" charset="0"/>
                <a:ea typeface="Times New Roman" pitchFamily="18" charset="0"/>
                <a:cs typeface="Times New Roman" pitchFamily="18" charset="0"/>
              </a:rPr>
              <a:t> RNS INSTITUTE OF TECHNOLOGY</a:t>
            </a:r>
          </a:p>
          <a:p>
            <a:pPr lvl="0" algn="ctr" eaLnBrk="0" fontAlgn="base" hangingPunct="0">
              <a:spcBef>
                <a:spcPct val="0"/>
              </a:spcBef>
              <a:spcAft>
                <a:spcPct val="0"/>
              </a:spcAft>
            </a:pPr>
            <a:r>
              <a:rPr lang="en-US" sz="2000" b="1" dirty="0">
                <a:solidFill>
                  <a:srgbClr val="800000"/>
                </a:solidFill>
                <a:latin typeface="Times New Roman" pitchFamily="18" charset="0"/>
                <a:cs typeface="Times New Roman" pitchFamily="18" charset="0"/>
              </a:rPr>
              <a:t>2018-19</a:t>
            </a:r>
            <a:endParaRPr lang="en-US" sz="2000" dirty="0">
              <a:latin typeface="Times New Roman" pitchFamily="18" charset="0"/>
              <a:cs typeface="Times New Roman" pitchFamily="18" charset="0"/>
            </a:endParaRPr>
          </a:p>
        </p:txBody>
      </p:sp>
      <p:pic>
        <p:nvPicPr>
          <p:cNvPr id="24580" name="Picture 1" descr="G:\RNSITLOGO.jpg"/>
          <p:cNvPicPr>
            <a:picLocks noChangeAspect="1" noChangeArrowheads="1"/>
          </p:cNvPicPr>
          <p:nvPr/>
        </p:nvPicPr>
        <p:blipFill>
          <a:blip r:embed="rId6" cstate="print"/>
          <a:srcRect/>
          <a:stretch>
            <a:fillRect/>
          </a:stretch>
        </p:blipFill>
        <p:spPr bwMode="auto">
          <a:xfrm>
            <a:off x="5595934" y="4248565"/>
            <a:ext cx="1214446" cy="1299457"/>
          </a:xfrm>
          <a:prstGeom prst="rect">
            <a:avLst/>
          </a:prstGeom>
          <a:noFill/>
          <a:ln w="9525">
            <a:noFill/>
            <a:miter lim="800000"/>
            <a:headEnd/>
            <a:tailEnd/>
          </a:ln>
        </p:spPr>
      </p:pic>
    </p:spTree>
    <p:extLst>
      <p:ext uri="{BB962C8B-B14F-4D97-AF65-F5344CB8AC3E}">
        <p14:creationId xmlns:p14="http://schemas.microsoft.com/office/powerpoint/2010/main" val="127990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4149"/>
            <a:ext cx="10515600" cy="5562814"/>
          </a:xfrm>
        </p:spPr>
        <p:txBody>
          <a:bodyPr>
            <a:normAutofit lnSpcReduction="10000"/>
          </a:bodyPr>
          <a:lstStyle/>
          <a:p>
            <a:pPr marL="457200" lvl="1" indent="0">
              <a:lnSpc>
                <a:spcPct val="150000"/>
              </a:lnSpc>
              <a:buNone/>
            </a:pPr>
            <a:r>
              <a:rPr lang="en-US" sz="2600" b="1" u="sng" dirty="0">
                <a:latin typeface="Times New Roman" pitchFamily="18" charset="0"/>
                <a:cs typeface="Times New Roman" pitchFamily="18" charset="0"/>
              </a:rPr>
              <a:t>Libraries Used:</a:t>
            </a:r>
          </a:p>
          <a:p>
            <a:pPr lvl="1">
              <a:lnSpc>
                <a:spcPct val="150000"/>
              </a:lnSpc>
            </a:pPr>
            <a:r>
              <a:rPr lang="en-US" sz="2200" b="1" dirty="0">
                <a:latin typeface="Times New Roman" pitchFamily="18" charset="0"/>
                <a:cs typeface="Times New Roman" pitchFamily="18" charset="0"/>
              </a:rPr>
              <a:t>Flask - </a:t>
            </a:r>
            <a:r>
              <a:rPr lang="en-IN" dirty="0">
                <a:latin typeface="Times New Roman" panose="02020603050405020304" pitchFamily="18" charset="0"/>
                <a:cs typeface="Times New Roman" panose="02020603050405020304" pitchFamily="18" charset="0"/>
              </a:rPr>
              <a:t>Flask is a lightweight WSGI web application framework. It is designed to make getting started quick and easy, with the ability to scale up to complex applications. It is one of the most popular Python web application frameworks.</a:t>
            </a:r>
          </a:p>
          <a:p>
            <a:pPr lvl="1">
              <a:lnSpc>
                <a:spcPct val="150000"/>
              </a:lnSpc>
            </a:pPr>
            <a:r>
              <a:rPr lang="en-US" sz="2200" b="1" dirty="0" err="1">
                <a:latin typeface="Times New Roman" pitchFamily="18" charset="0"/>
                <a:cs typeface="Times New Roman" pitchFamily="18" charset="0"/>
              </a:rPr>
              <a:t>PyMongo</a:t>
            </a:r>
            <a:r>
              <a:rPr lang="en-US" sz="2200" b="1" dirty="0">
                <a:latin typeface="Times New Roman" pitchFamily="18" charset="0"/>
                <a:cs typeface="Times New Roman" pitchFamily="18" charset="0"/>
              </a:rPr>
              <a:t> - </a:t>
            </a:r>
            <a:r>
              <a:rPr lang="en-IN" dirty="0">
                <a:latin typeface="Times New Roman" panose="02020603050405020304" pitchFamily="18" charset="0"/>
                <a:cs typeface="Times New Roman" panose="02020603050405020304" pitchFamily="18" charset="0"/>
              </a:rPr>
              <a:t> It is a Python distribution containing tools for working with MongoDB, and is the recommended way to work with MongoDB from Python. </a:t>
            </a:r>
          </a:p>
          <a:p>
            <a:pPr lvl="1">
              <a:lnSpc>
                <a:spcPct val="150000"/>
              </a:lnSpc>
            </a:pPr>
            <a:r>
              <a:rPr lang="en-IN" sz="2200" b="1" dirty="0" err="1">
                <a:latin typeface="Times New Roman" panose="02020603050405020304" pitchFamily="18" charset="0"/>
                <a:cs typeface="Times New Roman" panose="02020603050405020304" pitchFamily="18" charset="0"/>
              </a:rPr>
              <a:t>BeautifulSoup</a:t>
            </a:r>
            <a:r>
              <a:rPr lang="en-IN" sz="2200" b="1"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Beautiful Soup is a Python library for pulling data out of HTML and XML files. It works with a parser to provide idiomatic ways of navigating, searching, and modifying the parse tree. </a:t>
            </a:r>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10</a:t>
            </a:fld>
            <a:endParaRPr lang="en-US"/>
          </a:p>
        </p:txBody>
      </p:sp>
    </p:spTree>
    <p:extLst>
      <p:ext uri="{BB962C8B-B14F-4D97-AF65-F5344CB8AC3E}">
        <p14:creationId xmlns:p14="http://schemas.microsoft.com/office/powerpoint/2010/main" val="4203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dirty="0">
                <a:solidFill>
                  <a:srgbClr val="C00000"/>
                </a:solidFill>
                <a:latin typeface="Times New Roman" pitchFamily="18" charset="0"/>
                <a:cs typeface="Times New Roman" pitchFamily="18" charset="0"/>
              </a:rPr>
            </a:br>
            <a:r>
              <a:rPr lang="en-US" sz="3600" b="1" dirty="0">
                <a:solidFill>
                  <a:srgbClr val="C00000"/>
                </a:solidFill>
                <a:latin typeface="Times New Roman" pitchFamily="18" charset="0"/>
                <a:cs typeface="Times New Roman" pitchFamily="18" charset="0"/>
              </a:rPr>
              <a:t>IMPLEMENTATION</a:t>
            </a:r>
            <a:br>
              <a:rPr lang="en-US" sz="3600" b="1" dirty="0">
                <a:solidFill>
                  <a:srgbClr val="C00000"/>
                </a:solidFill>
                <a:latin typeface="Times New Roman" pitchFamily="18" charset="0"/>
                <a:cs typeface="Times New Roman" pitchFamily="18" charset="0"/>
              </a:rPr>
            </a:br>
            <a:r>
              <a:rPr lang="en-US" dirty="0">
                <a:solidFill>
                  <a:srgbClr val="C00000"/>
                </a:solidFill>
                <a:latin typeface="Times New Roman" pitchFamily="18" charset="0"/>
                <a:cs typeface="Times New Roman" pitchFamily="18" charset="0"/>
              </a:rPr>
              <a:t>(Module wise)</a:t>
            </a:r>
            <a:br>
              <a:rPr lang="en-US" dirty="0">
                <a:latin typeface="Times New Roman" pitchFamily="18" charset="0"/>
                <a:cs typeface="Times New Roman" pitchFamily="18" charset="0"/>
              </a:rPr>
            </a:br>
            <a:endParaRPr lang="en-US" b="1" dirty="0">
              <a:solidFill>
                <a:srgbClr val="C00000"/>
              </a:solidFill>
            </a:endParaRPr>
          </a:p>
        </p:txBody>
      </p:sp>
      <p:sp>
        <p:nvSpPr>
          <p:cNvPr id="3" name="Content Placeholder 2"/>
          <p:cNvSpPr>
            <a:spLocks noGrp="1"/>
          </p:cNvSpPr>
          <p:nvPr>
            <p:ph idx="1"/>
          </p:nvPr>
        </p:nvSpPr>
        <p:spPr/>
        <p:txBody>
          <a:bodyPr>
            <a:normAutofit/>
          </a:bodyPr>
          <a:lstStyle/>
          <a:p>
            <a:pPr marL="457200" lvl="1" indent="0">
              <a:buNone/>
            </a:pPr>
            <a:r>
              <a:rPr lang="en-US" sz="2600" b="1" u="sng" dirty="0">
                <a:latin typeface="Times New Roman" pitchFamily="18" charset="0"/>
                <a:cs typeface="Times New Roman" pitchFamily="18" charset="0"/>
              </a:rPr>
              <a:t>Web Scraper Code and Output:</a:t>
            </a:r>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p>
        </p:txBody>
      </p:sp>
      <p:sp>
        <p:nvSpPr>
          <p:cNvPr id="6" name="Slide Number Placeholder 5"/>
          <p:cNvSpPr>
            <a:spLocks noGrp="1"/>
          </p:cNvSpPr>
          <p:nvPr>
            <p:ph type="sldNum" sz="quarter" idx="12"/>
          </p:nvPr>
        </p:nvSpPr>
        <p:spPr/>
        <p:txBody>
          <a:bodyPr/>
          <a:lstStyle/>
          <a:p>
            <a:fld id="{8D76E3B0-E7CB-4A4B-BFAB-903D23419947}" type="slidenum">
              <a:rPr lang="en-IN" smtClean="0"/>
              <a:pPr/>
              <a:t>11</a:t>
            </a:fld>
            <a:endParaRPr lang="en-IN"/>
          </a:p>
        </p:txBody>
      </p:sp>
      <p:pic>
        <p:nvPicPr>
          <p:cNvPr id="8" name="Picture 7">
            <a:extLst>
              <a:ext uri="{FF2B5EF4-FFF2-40B4-BE49-F238E27FC236}">
                <a16:creationId xmlns:a16="http://schemas.microsoft.com/office/drawing/2014/main" id="{81A58871-4E61-48C2-9C4E-DC5B19A2F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6" y="2270005"/>
            <a:ext cx="10907647" cy="3696216"/>
          </a:xfrm>
          <a:prstGeom prst="rect">
            <a:avLst/>
          </a:prstGeom>
        </p:spPr>
      </p:pic>
    </p:spTree>
    <p:extLst>
      <p:ext uri="{BB962C8B-B14F-4D97-AF65-F5344CB8AC3E}">
        <p14:creationId xmlns:p14="http://schemas.microsoft.com/office/powerpoint/2010/main" val="1256222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FE4F-24E9-400E-B72A-7E834C59091F}"/>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32FE115-5439-4BCF-AA8B-52E87FAA135A}"/>
              </a:ext>
            </a:extLst>
          </p:cNvPr>
          <p:cNvSpPr>
            <a:spLocks noGrp="1"/>
          </p:cNvSpPr>
          <p:nvPr>
            <p:ph type="dt" sz="half" idx="10"/>
          </p:nvPr>
        </p:nvSpPr>
        <p:spPr/>
        <p:txBody>
          <a:bodyPr/>
          <a:lstStyle/>
          <a:p>
            <a:r>
              <a:rPr lang="en-US"/>
              <a:t>Dept. of CSE,RNSIT</a:t>
            </a:r>
          </a:p>
        </p:txBody>
      </p:sp>
      <p:sp>
        <p:nvSpPr>
          <p:cNvPr id="5" name="Footer Placeholder 4">
            <a:extLst>
              <a:ext uri="{FF2B5EF4-FFF2-40B4-BE49-F238E27FC236}">
                <a16:creationId xmlns:a16="http://schemas.microsoft.com/office/drawing/2014/main" id="{73A43594-03DB-434F-9AF9-0A26043D4398}"/>
              </a:ext>
            </a:extLst>
          </p:cNvPr>
          <p:cNvSpPr>
            <a:spLocks noGrp="1"/>
          </p:cNvSpPr>
          <p:nvPr>
            <p:ph type="ftr" sz="quarter" idx="11"/>
          </p:nvPr>
        </p:nvSpPr>
        <p:spPr/>
        <p:txBody>
          <a:bodyPr/>
          <a:lstStyle/>
          <a:p>
            <a:r>
              <a:rPr lang="en-US"/>
              <a:t>2018 - 19</a:t>
            </a:r>
          </a:p>
        </p:txBody>
      </p:sp>
      <p:sp>
        <p:nvSpPr>
          <p:cNvPr id="6" name="Slide Number Placeholder 5">
            <a:extLst>
              <a:ext uri="{FF2B5EF4-FFF2-40B4-BE49-F238E27FC236}">
                <a16:creationId xmlns:a16="http://schemas.microsoft.com/office/drawing/2014/main" id="{B62C6323-62D1-417F-B7BD-F4FB55049EBB}"/>
              </a:ext>
            </a:extLst>
          </p:cNvPr>
          <p:cNvSpPr>
            <a:spLocks noGrp="1"/>
          </p:cNvSpPr>
          <p:nvPr>
            <p:ph type="sldNum" sz="quarter" idx="12"/>
          </p:nvPr>
        </p:nvSpPr>
        <p:spPr/>
        <p:txBody>
          <a:bodyPr/>
          <a:lstStyle/>
          <a:p>
            <a:fld id="{4C442D41-FF4A-46A6-A5B6-D9D1BC6ADE1D}" type="slidenum">
              <a:rPr lang="en-US" smtClean="0"/>
              <a:t>12</a:t>
            </a:fld>
            <a:endParaRPr lang="en-US"/>
          </a:p>
        </p:txBody>
      </p:sp>
      <p:pic>
        <p:nvPicPr>
          <p:cNvPr id="12" name="Content Placeholder 11">
            <a:extLst>
              <a:ext uri="{FF2B5EF4-FFF2-40B4-BE49-F238E27FC236}">
                <a16:creationId xmlns:a16="http://schemas.microsoft.com/office/drawing/2014/main" id="{26D82FA8-2E15-4016-AA20-A62B67066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977" y="365125"/>
            <a:ext cx="9246065" cy="5624857"/>
          </a:xfrm>
        </p:spPr>
      </p:pic>
    </p:spTree>
    <p:extLst>
      <p:ext uri="{BB962C8B-B14F-4D97-AF65-F5344CB8AC3E}">
        <p14:creationId xmlns:p14="http://schemas.microsoft.com/office/powerpoint/2010/main" val="4050588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CAB330-C769-440B-8018-6E8BD5CEE2A6}"/>
              </a:ext>
            </a:extLst>
          </p:cNvPr>
          <p:cNvSpPr>
            <a:spLocks noGrp="1"/>
          </p:cNvSpPr>
          <p:nvPr>
            <p:ph idx="1"/>
          </p:nvPr>
        </p:nvSpPr>
        <p:spPr>
          <a:xfrm>
            <a:off x="718930" y="397564"/>
            <a:ext cx="10515600" cy="5539410"/>
          </a:xfrm>
        </p:spPr>
        <p:txBody>
          <a:bodyPr>
            <a:normAutofit/>
          </a:bodyPr>
          <a:lstStyle/>
          <a:p>
            <a:pPr marL="0" indent="0">
              <a:buNone/>
            </a:pPr>
            <a:r>
              <a:rPr lang="en-IN" sz="2600" b="1" u="sng" dirty="0">
                <a:latin typeface="Times New Roman" panose="02020603050405020304" pitchFamily="18" charset="0"/>
                <a:cs typeface="Times New Roman" panose="02020603050405020304" pitchFamily="18" charset="0"/>
              </a:rPr>
              <a:t>Web page used to scrape data:</a:t>
            </a:r>
          </a:p>
          <a:p>
            <a:pPr marL="0" indent="0">
              <a:buNone/>
            </a:pPr>
            <a:endParaRPr lang="en-IN" sz="2600" b="1" u="sng"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A349F96-8063-43C2-B320-882C9F201A5D}"/>
              </a:ext>
            </a:extLst>
          </p:cNvPr>
          <p:cNvSpPr>
            <a:spLocks noGrp="1"/>
          </p:cNvSpPr>
          <p:nvPr>
            <p:ph type="dt" sz="half" idx="10"/>
          </p:nvPr>
        </p:nvSpPr>
        <p:spPr/>
        <p:txBody>
          <a:bodyPr/>
          <a:lstStyle/>
          <a:p>
            <a:r>
              <a:rPr lang="en-US"/>
              <a:t>Dept. of CSE,RNSIT</a:t>
            </a:r>
          </a:p>
        </p:txBody>
      </p:sp>
      <p:sp>
        <p:nvSpPr>
          <p:cNvPr id="5" name="Footer Placeholder 4">
            <a:extLst>
              <a:ext uri="{FF2B5EF4-FFF2-40B4-BE49-F238E27FC236}">
                <a16:creationId xmlns:a16="http://schemas.microsoft.com/office/drawing/2014/main" id="{D5C13488-449C-4997-A451-82EDE29C2FDF}"/>
              </a:ext>
            </a:extLst>
          </p:cNvPr>
          <p:cNvSpPr>
            <a:spLocks noGrp="1"/>
          </p:cNvSpPr>
          <p:nvPr>
            <p:ph type="ftr" sz="quarter" idx="11"/>
          </p:nvPr>
        </p:nvSpPr>
        <p:spPr/>
        <p:txBody>
          <a:bodyPr/>
          <a:lstStyle/>
          <a:p>
            <a:r>
              <a:rPr lang="en-US"/>
              <a:t>2018 - 19</a:t>
            </a:r>
          </a:p>
        </p:txBody>
      </p:sp>
      <p:sp>
        <p:nvSpPr>
          <p:cNvPr id="6" name="Slide Number Placeholder 5">
            <a:extLst>
              <a:ext uri="{FF2B5EF4-FFF2-40B4-BE49-F238E27FC236}">
                <a16:creationId xmlns:a16="http://schemas.microsoft.com/office/drawing/2014/main" id="{29FC5ED9-B286-4C52-9AB2-5FEBAD1BA7B8}"/>
              </a:ext>
            </a:extLst>
          </p:cNvPr>
          <p:cNvSpPr>
            <a:spLocks noGrp="1"/>
          </p:cNvSpPr>
          <p:nvPr>
            <p:ph type="sldNum" sz="quarter" idx="12"/>
          </p:nvPr>
        </p:nvSpPr>
        <p:spPr/>
        <p:txBody>
          <a:bodyPr/>
          <a:lstStyle/>
          <a:p>
            <a:fld id="{4C442D41-FF4A-46A6-A5B6-D9D1BC6ADE1D}" type="slidenum">
              <a:rPr lang="en-US" smtClean="0"/>
              <a:t>13</a:t>
            </a:fld>
            <a:endParaRPr lang="en-US"/>
          </a:p>
        </p:txBody>
      </p:sp>
      <p:pic>
        <p:nvPicPr>
          <p:cNvPr id="8" name="Picture 7">
            <a:extLst>
              <a:ext uri="{FF2B5EF4-FFF2-40B4-BE49-F238E27FC236}">
                <a16:creationId xmlns:a16="http://schemas.microsoft.com/office/drawing/2014/main" id="{DB1EA436-C9BC-404E-83B5-979FFE4B4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780" y="1075359"/>
            <a:ext cx="9477900" cy="5280991"/>
          </a:xfrm>
          <a:prstGeom prst="rect">
            <a:avLst/>
          </a:prstGeom>
        </p:spPr>
      </p:pic>
    </p:spTree>
    <p:extLst>
      <p:ext uri="{BB962C8B-B14F-4D97-AF65-F5344CB8AC3E}">
        <p14:creationId xmlns:p14="http://schemas.microsoft.com/office/powerpoint/2010/main" val="341528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953"/>
            <a:ext cx="10515600" cy="316775"/>
          </a:xfrm>
        </p:spPr>
        <p:txBody>
          <a:bodyPr>
            <a:normAutofit fontScale="90000"/>
          </a:bodyPr>
          <a:lstStyle/>
          <a:p>
            <a:pPr algn="ctr"/>
            <a:br>
              <a:rPr lang="en-US" dirty="0">
                <a:solidFill>
                  <a:srgbClr val="C00000"/>
                </a:solidFill>
                <a:latin typeface="Times New Roman" pitchFamily="18" charset="0"/>
                <a:cs typeface="Times New Roman" pitchFamily="18" charset="0"/>
              </a:rPr>
            </a:br>
            <a:r>
              <a:rPr lang="en-US" sz="3600" b="1" dirty="0">
                <a:solidFill>
                  <a:srgbClr val="C00000"/>
                </a:solidFill>
                <a:latin typeface="Times New Roman" pitchFamily="18" charset="0"/>
                <a:cs typeface="Times New Roman" pitchFamily="18" charset="0"/>
              </a:rPr>
              <a:t>RESULT</a:t>
            </a:r>
            <a:endParaRPr lang="en-US" b="1" dirty="0">
              <a:solidFill>
                <a:srgbClr val="C00000"/>
              </a:solidFill>
            </a:endParaRPr>
          </a:p>
        </p:txBody>
      </p:sp>
      <p:sp>
        <p:nvSpPr>
          <p:cNvPr id="3" name="Content Placeholder 2"/>
          <p:cNvSpPr>
            <a:spLocks noGrp="1"/>
          </p:cNvSpPr>
          <p:nvPr>
            <p:ph idx="1"/>
          </p:nvPr>
        </p:nvSpPr>
        <p:spPr/>
        <p:txBody>
          <a:bodyPr/>
          <a:lstStyle/>
          <a:p>
            <a:pPr lvl="1"/>
            <a:endParaRPr lang="en-US" dirty="0">
              <a:latin typeface="Times New Roman" pitchFamily="18" charset="0"/>
              <a:cs typeface="Times New Roman" pitchFamily="18" charset="0"/>
            </a:endParaRPr>
          </a:p>
          <a:p>
            <a:pPr marL="914400" lvl="2" indent="0">
              <a:lnSpc>
                <a:spcPct val="150000"/>
              </a:lnSpc>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p>
        </p:txBody>
      </p:sp>
      <p:sp>
        <p:nvSpPr>
          <p:cNvPr id="6" name="Slide Number Placeholder 5"/>
          <p:cNvSpPr>
            <a:spLocks noGrp="1"/>
          </p:cNvSpPr>
          <p:nvPr>
            <p:ph type="sldNum" sz="quarter" idx="12"/>
          </p:nvPr>
        </p:nvSpPr>
        <p:spPr/>
        <p:txBody>
          <a:bodyPr/>
          <a:lstStyle/>
          <a:p>
            <a:fld id="{8D76E3B0-E7CB-4A4B-BFAB-903D23419947}" type="slidenum">
              <a:rPr lang="en-IN" smtClean="0"/>
              <a:pPr/>
              <a:t>14</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900"/>
            <a:ext cx="12192000" cy="5539449"/>
          </a:xfrm>
          <a:prstGeom prst="rect">
            <a:avLst/>
          </a:prstGeom>
        </p:spPr>
      </p:pic>
    </p:spTree>
    <p:extLst>
      <p:ext uri="{BB962C8B-B14F-4D97-AF65-F5344CB8AC3E}">
        <p14:creationId xmlns:p14="http://schemas.microsoft.com/office/powerpoint/2010/main" val="3590006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Dept. of CSE,RNSIT</a:t>
            </a:r>
          </a:p>
        </p:txBody>
      </p:sp>
      <p:sp>
        <p:nvSpPr>
          <p:cNvPr id="3" name="Footer Placeholder 2"/>
          <p:cNvSpPr>
            <a:spLocks noGrp="1"/>
          </p:cNvSpPr>
          <p:nvPr>
            <p:ph type="ftr" sz="quarter" idx="11"/>
          </p:nvPr>
        </p:nvSpPr>
        <p:spPr/>
        <p:txBody>
          <a:bodyPr/>
          <a:lstStyle/>
          <a:p>
            <a:r>
              <a:rPr lang="en-US"/>
              <a:t>2018 - 19</a:t>
            </a:r>
          </a:p>
        </p:txBody>
      </p:sp>
      <p:sp>
        <p:nvSpPr>
          <p:cNvPr id="4" name="Slide Number Placeholder 3"/>
          <p:cNvSpPr>
            <a:spLocks noGrp="1"/>
          </p:cNvSpPr>
          <p:nvPr>
            <p:ph type="sldNum" sz="quarter" idx="12"/>
          </p:nvPr>
        </p:nvSpPr>
        <p:spPr/>
        <p:txBody>
          <a:bodyPr/>
          <a:lstStyle/>
          <a:p>
            <a:fld id="{4C442D41-FF4A-46A6-A5B6-D9D1BC6ADE1D}"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927"/>
            <a:ext cx="12192000" cy="5364123"/>
          </a:xfrm>
          <a:prstGeom prst="rect">
            <a:avLst/>
          </a:prstGeom>
        </p:spPr>
      </p:pic>
    </p:spTree>
    <p:extLst>
      <p:ext uri="{BB962C8B-B14F-4D97-AF65-F5344CB8AC3E}">
        <p14:creationId xmlns:p14="http://schemas.microsoft.com/office/powerpoint/2010/main" val="3860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Dept. of CSE,RNSIT</a:t>
            </a:r>
          </a:p>
        </p:txBody>
      </p:sp>
      <p:sp>
        <p:nvSpPr>
          <p:cNvPr id="3" name="Footer Placeholder 2"/>
          <p:cNvSpPr>
            <a:spLocks noGrp="1"/>
          </p:cNvSpPr>
          <p:nvPr>
            <p:ph type="ftr" sz="quarter" idx="11"/>
          </p:nvPr>
        </p:nvSpPr>
        <p:spPr/>
        <p:txBody>
          <a:bodyPr/>
          <a:lstStyle/>
          <a:p>
            <a:r>
              <a:rPr lang="en-US"/>
              <a:t>2018 - 19</a:t>
            </a:r>
          </a:p>
        </p:txBody>
      </p:sp>
      <p:sp>
        <p:nvSpPr>
          <p:cNvPr id="4" name="Slide Number Placeholder 3"/>
          <p:cNvSpPr>
            <a:spLocks noGrp="1"/>
          </p:cNvSpPr>
          <p:nvPr>
            <p:ph type="sldNum" sz="quarter" idx="12"/>
          </p:nvPr>
        </p:nvSpPr>
        <p:spPr/>
        <p:txBody>
          <a:bodyPr/>
          <a:lstStyle/>
          <a:p>
            <a:fld id="{4C442D41-FF4A-46A6-A5B6-D9D1BC6ADE1D}"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867"/>
            <a:ext cx="12192000" cy="5544265"/>
          </a:xfrm>
          <a:prstGeom prst="rect">
            <a:avLst/>
          </a:prstGeom>
        </p:spPr>
      </p:pic>
    </p:spTree>
    <p:extLst>
      <p:ext uri="{BB962C8B-B14F-4D97-AF65-F5344CB8AC3E}">
        <p14:creationId xmlns:p14="http://schemas.microsoft.com/office/powerpoint/2010/main" val="45510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Dept. of CSE,RNSIT</a:t>
            </a:r>
          </a:p>
        </p:txBody>
      </p:sp>
      <p:sp>
        <p:nvSpPr>
          <p:cNvPr id="3" name="Footer Placeholder 2"/>
          <p:cNvSpPr>
            <a:spLocks noGrp="1"/>
          </p:cNvSpPr>
          <p:nvPr>
            <p:ph type="ftr" sz="quarter" idx="11"/>
          </p:nvPr>
        </p:nvSpPr>
        <p:spPr/>
        <p:txBody>
          <a:bodyPr/>
          <a:lstStyle/>
          <a:p>
            <a:r>
              <a:rPr lang="en-US"/>
              <a:t>2018 - 19</a:t>
            </a:r>
          </a:p>
        </p:txBody>
      </p:sp>
      <p:sp>
        <p:nvSpPr>
          <p:cNvPr id="4" name="Slide Number Placeholder 3"/>
          <p:cNvSpPr>
            <a:spLocks noGrp="1"/>
          </p:cNvSpPr>
          <p:nvPr>
            <p:ph type="sldNum" sz="quarter" idx="12"/>
          </p:nvPr>
        </p:nvSpPr>
        <p:spPr/>
        <p:txBody>
          <a:bodyPr/>
          <a:lstStyle/>
          <a:p>
            <a:fld id="{4C442D41-FF4A-46A6-A5B6-D9D1BC6ADE1D}"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6041"/>
            <a:ext cx="12192000" cy="5385917"/>
          </a:xfrm>
          <a:prstGeom prst="rect">
            <a:avLst/>
          </a:prstGeom>
        </p:spPr>
      </p:pic>
    </p:spTree>
    <p:extLst>
      <p:ext uri="{BB962C8B-B14F-4D97-AF65-F5344CB8AC3E}">
        <p14:creationId xmlns:p14="http://schemas.microsoft.com/office/powerpoint/2010/main" val="906087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999"/>
            <a:ext cx="10515600" cy="1325563"/>
          </a:xfrm>
        </p:spPr>
        <p:txBody>
          <a:bodyPr>
            <a:noAutofit/>
          </a:bodyPr>
          <a:lstStyle/>
          <a:p>
            <a:pPr algn="ctr"/>
            <a:r>
              <a:rPr lang="en-US" sz="3200" b="1" dirty="0">
                <a:solidFill>
                  <a:srgbClr val="C00000"/>
                </a:solidFill>
                <a:latin typeface="Times New Roman" pitchFamily="18" charset="0"/>
                <a:cs typeface="Times New Roman" pitchFamily="18" charset="0"/>
              </a:rPr>
              <a:t>CONCLUSION</a:t>
            </a:r>
            <a:endParaRPr lang="en-IN"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96788" y="1392071"/>
            <a:ext cx="9580728" cy="4735773"/>
          </a:xfrm>
        </p:spPr>
        <p:txBody>
          <a:bodyPr>
            <a:normAutofit/>
          </a:bodyPr>
          <a:lstStyle/>
          <a:p>
            <a:pPr marL="0" indent="0">
              <a:lnSpc>
                <a:spcPct val="150000"/>
              </a:lnSpc>
              <a:buNone/>
            </a:pPr>
            <a:r>
              <a:rPr lang="en-US" sz="3100" b="1" u="sng" dirty="0">
                <a:latin typeface="Times New Roman" panose="02020603050405020304" pitchFamily="18" charset="0"/>
                <a:cs typeface="Times New Roman" panose="02020603050405020304" pitchFamily="18" charset="0"/>
              </a:rPr>
              <a:t>Existing system limitations</a:t>
            </a:r>
          </a:p>
          <a:p>
            <a:pPr marL="342900" indent="-342900">
              <a:lnSpc>
                <a:spcPct val="115000"/>
              </a:lnSpc>
              <a:buClr>
                <a:schemeClr val="tx1"/>
              </a:buClr>
            </a:pPr>
            <a:r>
              <a:rPr lang="en-US" sz="2600" dirty="0">
                <a:latin typeface="Times New Roman" panose="02020603050405020304" pitchFamily="18" charset="0"/>
                <a:cs typeface="Times New Roman" panose="02020603050405020304" pitchFamily="18" charset="0"/>
              </a:rPr>
              <a:t>Does not take user interest into account</a:t>
            </a:r>
          </a:p>
          <a:p>
            <a:pPr marL="342900" indent="-342900">
              <a:lnSpc>
                <a:spcPct val="115000"/>
              </a:lnSpc>
              <a:buClr>
                <a:schemeClr val="tx1"/>
              </a:buClr>
            </a:pPr>
            <a:r>
              <a:rPr lang="en-US" sz="2600" dirty="0">
                <a:latin typeface="Times New Roman" panose="02020603050405020304" pitchFamily="18" charset="0"/>
                <a:cs typeface="Times New Roman" panose="02020603050405020304" pitchFamily="18" charset="0"/>
              </a:rPr>
              <a:t>Neglects the influence of different rating standards</a:t>
            </a:r>
          </a:p>
          <a:p>
            <a:pPr marL="342900" indent="-342900">
              <a:lnSpc>
                <a:spcPct val="115000"/>
              </a:lnSpc>
              <a:buClr>
                <a:schemeClr val="tx1"/>
              </a:buClr>
            </a:pPr>
            <a:r>
              <a:rPr lang="en-US" sz="2600" dirty="0">
                <a:latin typeface="Times New Roman" panose="02020603050405020304" pitchFamily="18" charset="0"/>
                <a:cs typeface="Times New Roman" panose="02020603050405020304" pitchFamily="18" charset="0"/>
              </a:rPr>
              <a:t>Less accountable result</a:t>
            </a:r>
            <a:endParaRPr lang="en-IN" sz="2400" dirty="0">
              <a:latin typeface="Times New Roman" panose="02020603050405020304" pitchFamily="18" charset="0"/>
              <a:cs typeface="Times New Roman" panose="02020603050405020304" pitchFamily="18" charset="0"/>
            </a:endParaRPr>
          </a:p>
          <a:p>
            <a:pPr marL="0" indent="0">
              <a:lnSpc>
                <a:spcPct val="105000"/>
              </a:lnSpc>
              <a:buClr>
                <a:schemeClr val="tx1"/>
              </a:buClr>
              <a:buNone/>
            </a:pPr>
            <a:r>
              <a:rPr lang="en-IN" sz="3100" b="1" u="sng" dirty="0">
                <a:latin typeface="Times New Roman" panose="02020603050405020304" pitchFamily="18" charset="0"/>
                <a:cs typeface="Times New Roman" panose="02020603050405020304" pitchFamily="18" charset="0"/>
              </a:rPr>
              <a:t>Proposed System Advantages</a:t>
            </a:r>
          </a:p>
          <a:p>
            <a:pPr marL="342900" indent="-342900">
              <a:lnSpc>
                <a:spcPct val="105000"/>
              </a:lnSpc>
              <a:buClr>
                <a:schemeClr val="tx1"/>
              </a:buClr>
            </a:pPr>
            <a:r>
              <a:rPr lang="en-IN" sz="2400" dirty="0">
                <a:latin typeface="Times New Roman" panose="02020603050405020304" pitchFamily="18" charset="0"/>
                <a:cs typeface="Times New Roman" panose="02020603050405020304" pitchFamily="18" charset="0"/>
              </a:rPr>
              <a:t>Higher algorithm performance</a:t>
            </a:r>
          </a:p>
          <a:p>
            <a:pPr marL="342900" indent="-342900">
              <a:lnSpc>
                <a:spcPct val="105000"/>
              </a:lnSpc>
              <a:buClr>
                <a:schemeClr val="tx1"/>
              </a:buClr>
            </a:pPr>
            <a:r>
              <a:rPr lang="en-IN" sz="2400" dirty="0">
                <a:latin typeface="Times New Roman" panose="02020603050405020304" pitchFamily="18" charset="0"/>
                <a:cs typeface="Times New Roman" panose="02020603050405020304" pitchFamily="18" charset="0"/>
              </a:rPr>
              <a:t>More accurate results</a:t>
            </a:r>
          </a:p>
          <a:p>
            <a:pPr>
              <a:lnSpc>
                <a:spcPct val="150000"/>
              </a:lnSpc>
            </a:pPr>
            <a:endParaRPr lang="en-US" dirty="0">
              <a:latin typeface="Times New Roman" panose="02020603050405020304" pitchFamily="18" charset="0"/>
              <a:cs typeface="Times New Roman" panose="02020603050405020304" pitchFamily="18" charset="0"/>
            </a:endParaRPr>
          </a:p>
          <a:p>
            <a:pPr algn="just"/>
            <a:endParaRPr lang="en-IN" sz="18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p>
        </p:txBody>
      </p:sp>
      <p:sp>
        <p:nvSpPr>
          <p:cNvPr id="7" name="Slide Number Placeholder 6"/>
          <p:cNvSpPr>
            <a:spLocks noGrp="1"/>
          </p:cNvSpPr>
          <p:nvPr>
            <p:ph type="sldNum" sz="quarter" idx="12"/>
          </p:nvPr>
        </p:nvSpPr>
        <p:spPr/>
        <p:txBody>
          <a:bodyPr/>
          <a:lstStyle/>
          <a:p>
            <a:fld id="{8D76E3B0-E7CB-4A4B-BFAB-903D23419947}" type="slidenum">
              <a:rPr lang="en-IN" smtClean="0"/>
              <a:pPr/>
              <a:t>18</a:t>
            </a:fld>
            <a:endParaRPr lang="en-IN"/>
          </a:p>
        </p:txBody>
      </p:sp>
    </p:spTree>
    <p:extLst>
      <p:ext uri="{BB962C8B-B14F-4D97-AF65-F5344CB8AC3E}">
        <p14:creationId xmlns:p14="http://schemas.microsoft.com/office/powerpoint/2010/main" val="141811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8024" y="750628"/>
            <a:ext cx="8215952" cy="5180676"/>
          </a:xfrm>
        </p:spPr>
        <p:txBody>
          <a:bodyPr/>
          <a:lstStyle/>
          <a:p>
            <a:pPr marL="0" indent="0">
              <a:buNone/>
            </a:pPr>
            <a:r>
              <a:rPr lang="en-US" b="1" u="sng" dirty="0">
                <a:latin typeface="Times New Roman" pitchFamily="18" charset="0"/>
                <a:cs typeface="Times New Roman" pitchFamily="18" charset="0"/>
              </a:rPr>
              <a:t>Future work to be carried out </a:t>
            </a:r>
          </a:p>
          <a:p>
            <a:pPr marL="0" indent="0">
              <a:buNone/>
            </a:pPr>
            <a:endParaRPr lang="en-US" b="1" u="sng" dirty="0">
              <a:latin typeface="Times New Roman" pitchFamily="18" charset="0"/>
              <a:cs typeface="Times New Roman" pitchFamily="18" charset="0"/>
            </a:endParaRPr>
          </a:p>
          <a:p>
            <a:pPr marL="457200" lvl="1" indent="0">
              <a:lnSpc>
                <a:spcPct val="150000"/>
              </a:lnSpc>
              <a:buNone/>
            </a:pPr>
            <a:r>
              <a:rPr lang="en-US" sz="2000" dirty="0">
                <a:latin typeface="Times New Roman" pitchFamily="18" charset="0"/>
                <a:cs typeface="Times New Roman" pitchFamily="18" charset="0"/>
              </a:rPr>
              <a:t>Current status of the project completion (%) : 40%</a:t>
            </a:r>
          </a:p>
          <a:p>
            <a:pPr marL="457200" lvl="1" indent="0">
              <a:lnSpc>
                <a:spcPct val="150000"/>
              </a:lnSpc>
              <a:buNone/>
            </a:pPr>
            <a:endParaRPr lang="en-US" sz="2000" dirty="0">
              <a:latin typeface="Times New Roman" pitchFamily="18" charset="0"/>
              <a:cs typeface="Times New Roman" pitchFamily="18" charset="0"/>
            </a:endParaRPr>
          </a:p>
          <a:p>
            <a:pPr marL="457200" lvl="1" indent="0">
              <a:lnSpc>
                <a:spcPct val="150000"/>
              </a:lnSpc>
              <a:buNone/>
            </a:pPr>
            <a:r>
              <a:rPr lang="en-US" sz="2000" dirty="0">
                <a:latin typeface="Times New Roman" pitchFamily="18" charset="0"/>
                <a:cs typeface="Times New Roman" pitchFamily="18" charset="0"/>
              </a:rPr>
              <a:t>Work to be carried out : </a:t>
            </a:r>
          </a:p>
          <a:p>
            <a:pPr marL="914400" lvl="1" indent="-457200">
              <a:lnSpc>
                <a:spcPct val="150000"/>
              </a:lnSpc>
              <a:buFont typeface="+mj-lt"/>
              <a:buAutoNum type="arabicPeriod"/>
            </a:pPr>
            <a:r>
              <a:rPr lang="en-US" sz="2000" dirty="0">
                <a:latin typeface="Times New Roman" pitchFamily="18" charset="0"/>
                <a:cs typeface="Times New Roman" pitchFamily="18" charset="0"/>
              </a:rPr>
              <a:t>Clean and get the scraped data ready.</a:t>
            </a:r>
          </a:p>
          <a:p>
            <a:pPr marL="914400" lvl="1" indent="-457200">
              <a:lnSpc>
                <a:spcPct val="150000"/>
              </a:lnSpc>
              <a:buFont typeface="+mj-lt"/>
              <a:buAutoNum type="arabicPeriod"/>
            </a:pPr>
            <a:r>
              <a:rPr lang="en-US" sz="2000" dirty="0">
                <a:latin typeface="Times New Roman" pitchFamily="18" charset="0"/>
                <a:cs typeface="Times New Roman" pitchFamily="18" charset="0"/>
              </a:rPr>
              <a:t>Implement the algorithms on the dataset obtained.</a:t>
            </a:r>
          </a:p>
          <a:p>
            <a:pPr marL="914400" lvl="1" indent="-457200">
              <a:lnSpc>
                <a:spcPct val="150000"/>
              </a:lnSpc>
              <a:buFont typeface="+mj-lt"/>
              <a:buAutoNum type="arabicPeriod"/>
            </a:pPr>
            <a:r>
              <a:rPr lang="en-US" sz="2000" dirty="0">
                <a:latin typeface="Times New Roman" pitchFamily="18" charset="0"/>
                <a:cs typeface="Times New Roman" pitchFamily="18" charset="0"/>
              </a:rPr>
              <a:t>Connect the front-end with the back-end.</a:t>
            </a:r>
          </a:p>
          <a:p>
            <a:pPr lvl="1">
              <a:lnSpc>
                <a:spcPct val="150000"/>
              </a:lnSpc>
            </a:pPr>
            <a:endParaRPr lang="en-US" sz="20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19</a:t>
            </a:fld>
            <a:endParaRPr lang="en-US"/>
          </a:p>
        </p:txBody>
      </p:sp>
    </p:spTree>
    <p:extLst>
      <p:ext uri="{BB962C8B-B14F-4D97-AF65-F5344CB8AC3E}">
        <p14:creationId xmlns:p14="http://schemas.microsoft.com/office/powerpoint/2010/main" val="82863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28604"/>
            <a:ext cx="8229600" cy="989034"/>
          </a:xfrm>
        </p:spPr>
        <p:txBody>
          <a:bodyPr>
            <a:normAutofit/>
          </a:bodyPr>
          <a:lstStyle/>
          <a:p>
            <a:pPr algn="ctr"/>
            <a:r>
              <a:rPr lang="en-US" sz="3200" b="1" dirty="0">
                <a:solidFill>
                  <a:srgbClr val="C00000"/>
                </a:solidFill>
                <a:latin typeface="Times New Roman" pitchFamily="18" charset="0"/>
                <a:cs typeface="Times New Roman" pitchFamily="18" charset="0"/>
              </a:rPr>
              <a:t>CONTENTS</a:t>
            </a:r>
          </a:p>
        </p:txBody>
      </p:sp>
      <p:sp>
        <p:nvSpPr>
          <p:cNvPr id="3" name="Content Placeholder 2"/>
          <p:cNvSpPr>
            <a:spLocks noGrp="1"/>
          </p:cNvSpPr>
          <p:nvPr>
            <p:ph idx="1"/>
          </p:nvPr>
        </p:nvSpPr>
        <p:spPr>
          <a:xfrm>
            <a:off x="1403796" y="1622738"/>
            <a:ext cx="9556125" cy="4481848"/>
          </a:xfrm>
        </p:spPr>
        <p:txBody>
          <a:bodyPr numCol="2">
            <a:normAutofit/>
          </a:bodyPr>
          <a:lstStyle/>
          <a:p>
            <a:pPr marL="457200" indent="-457200">
              <a:buFont typeface="+mj-lt"/>
              <a:buAutoNum type="arabicPeriod"/>
            </a:pPr>
            <a:r>
              <a:rPr lang="en-US" sz="2000" dirty="0">
                <a:latin typeface="Times New Roman" pitchFamily="18" charset="0"/>
                <a:cs typeface="Times New Roman" pitchFamily="18" charset="0"/>
              </a:rPr>
              <a:t>INTRODUCTION</a:t>
            </a:r>
          </a:p>
          <a:p>
            <a:pPr marL="800100" lvl="1" indent="-342900">
              <a:buFont typeface="+mj-lt"/>
              <a:buAutoNum type="arabicPeriod"/>
            </a:pPr>
            <a:r>
              <a:rPr lang="en-US" sz="1800" dirty="0">
                <a:latin typeface="Times New Roman" pitchFamily="18" charset="0"/>
                <a:cs typeface="Times New Roman" pitchFamily="18" charset="0"/>
              </a:rPr>
              <a:t>Problem Statement</a:t>
            </a:r>
          </a:p>
          <a:p>
            <a:pPr marL="800100" lvl="1" indent="-342900">
              <a:buFont typeface="+mj-lt"/>
              <a:buAutoNum type="arabicPeriod"/>
            </a:pPr>
            <a:r>
              <a:rPr lang="en-US" sz="1800" dirty="0">
                <a:latin typeface="Times New Roman" pitchFamily="18" charset="0"/>
                <a:cs typeface="Times New Roman" pitchFamily="18" charset="0"/>
              </a:rPr>
              <a:t>Existing System and Limitations</a:t>
            </a:r>
          </a:p>
          <a:p>
            <a:pPr marL="800100" lvl="1" indent="-342900">
              <a:buFont typeface="+mj-lt"/>
              <a:buAutoNum type="arabicPeriod"/>
            </a:pPr>
            <a:r>
              <a:rPr lang="en-US" sz="1800" dirty="0">
                <a:latin typeface="Times New Roman" pitchFamily="18" charset="0"/>
                <a:cs typeface="Times New Roman" pitchFamily="18" charset="0"/>
              </a:rPr>
              <a:t>Proposed system</a:t>
            </a:r>
          </a:p>
          <a:p>
            <a:pPr marL="457200" indent="-457200">
              <a:buFont typeface="+mj-lt"/>
              <a:buAutoNum type="arabicPeriod"/>
            </a:pPr>
            <a:r>
              <a:rPr lang="en-US" sz="2000" dirty="0">
                <a:latin typeface="Times New Roman" pitchFamily="18" charset="0"/>
                <a:cs typeface="Times New Roman" pitchFamily="18" charset="0"/>
              </a:rPr>
              <a:t>REQUIREMENTS</a:t>
            </a:r>
          </a:p>
          <a:p>
            <a:pPr marL="800100" lvl="1" indent="-342900">
              <a:buFont typeface="+mj-lt"/>
              <a:buAutoNum type="arabicPeriod"/>
            </a:pPr>
            <a:r>
              <a:rPr lang="en-US" sz="1800" dirty="0">
                <a:latin typeface="Times New Roman" pitchFamily="18" charset="0"/>
                <a:cs typeface="Times New Roman" pitchFamily="18" charset="0"/>
              </a:rPr>
              <a:t>Functional Requirements</a:t>
            </a:r>
          </a:p>
          <a:p>
            <a:pPr marL="800100" lvl="1" indent="-342900">
              <a:buFont typeface="+mj-lt"/>
              <a:buAutoNum type="arabicPeriod"/>
            </a:pPr>
            <a:r>
              <a:rPr lang="en-US" sz="1800" dirty="0">
                <a:latin typeface="Times New Roman" pitchFamily="18" charset="0"/>
                <a:cs typeface="Times New Roman" pitchFamily="18" charset="0"/>
              </a:rPr>
              <a:t>Non-functional Requirements</a:t>
            </a:r>
          </a:p>
          <a:p>
            <a:pPr marL="800100" lvl="1" indent="-342900">
              <a:buFont typeface="+mj-lt"/>
              <a:buAutoNum type="arabicPeriod"/>
            </a:pPr>
            <a:r>
              <a:rPr lang="en-US" sz="1800" dirty="0">
                <a:latin typeface="Times New Roman" pitchFamily="18" charset="0"/>
                <a:cs typeface="Times New Roman" pitchFamily="18" charset="0"/>
              </a:rPr>
              <a:t>Hardware &amp; Software Requirements</a:t>
            </a:r>
          </a:p>
          <a:p>
            <a:pPr marL="457200" indent="-457200">
              <a:buFont typeface="+mj-lt"/>
              <a:buAutoNum type="arabicPeriod"/>
            </a:pPr>
            <a:r>
              <a:rPr lang="en-US" sz="2000" dirty="0">
                <a:latin typeface="Times New Roman" pitchFamily="18" charset="0"/>
                <a:cs typeface="Times New Roman" pitchFamily="18" charset="0"/>
              </a:rPr>
              <a:t>SYSTEM ARCHITECTURE/BLOCK DIAGRAM</a:t>
            </a:r>
          </a:p>
          <a:p>
            <a:pPr marL="800100" lvl="1" indent="-342900">
              <a:buFont typeface="+mj-lt"/>
              <a:buAutoNum type="arabicPeriod"/>
            </a:pPr>
            <a:r>
              <a:rPr lang="en-US" sz="1800" dirty="0">
                <a:latin typeface="Times New Roman" pitchFamily="18" charset="0"/>
                <a:cs typeface="Times New Roman" pitchFamily="18" charset="0"/>
              </a:rPr>
              <a:t>System architecture</a:t>
            </a:r>
            <a:endParaRPr lang="en-US" sz="2000" dirty="0">
              <a:latin typeface="Times New Roman" pitchFamily="18" charset="0"/>
              <a:cs typeface="Times New Roman" pitchFamily="18" charset="0"/>
            </a:endParaRPr>
          </a:p>
          <a:p>
            <a:pPr marL="457200" indent="-457200">
              <a:buFont typeface="+mj-lt"/>
              <a:buAutoNum type="arabicPeriod"/>
            </a:pPr>
            <a:r>
              <a:rPr lang="en-US" sz="2000" dirty="0">
                <a:latin typeface="Times New Roman" pitchFamily="18" charset="0"/>
                <a:cs typeface="Times New Roman" pitchFamily="18" charset="0"/>
              </a:rPr>
              <a:t>DETAILED DESIGN (Module wise)</a:t>
            </a:r>
          </a:p>
          <a:p>
            <a:pPr marL="800100" lvl="1" indent="-342900">
              <a:buFont typeface="+mj-lt"/>
              <a:buAutoNum type="arabicPeriod"/>
            </a:pPr>
            <a:r>
              <a:rPr lang="en-US" sz="1800" dirty="0">
                <a:latin typeface="Times New Roman" pitchFamily="18" charset="0"/>
                <a:cs typeface="Times New Roman" pitchFamily="18" charset="0"/>
              </a:rPr>
              <a:t> Modules implemented</a:t>
            </a:r>
          </a:p>
          <a:p>
            <a:pPr marL="800100" lvl="1" indent="-342900">
              <a:buFont typeface="+mj-lt"/>
              <a:buAutoNum type="arabicPeriod"/>
            </a:pPr>
            <a:r>
              <a:rPr lang="en-US" sz="1800" dirty="0">
                <a:latin typeface="Times New Roman" pitchFamily="18" charset="0"/>
                <a:cs typeface="Times New Roman" pitchFamily="18" charset="0"/>
              </a:rPr>
              <a:t>Libraries used / API’s</a:t>
            </a:r>
          </a:p>
          <a:p>
            <a:pPr marL="457200" indent="-457200">
              <a:buFont typeface="+mj-lt"/>
              <a:buAutoNum type="arabicPeriod"/>
            </a:pPr>
            <a:r>
              <a:rPr lang="en-US" sz="2000" dirty="0">
                <a:latin typeface="Times New Roman" pitchFamily="18" charset="0"/>
                <a:cs typeface="Times New Roman" pitchFamily="18" charset="0"/>
              </a:rPr>
              <a:t>IMPLEMENTATIONS (Module wise)</a:t>
            </a:r>
          </a:p>
          <a:p>
            <a:pPr marL="800100" lvl="1" indent="-342900">
              <a:buFont typeface="+mj-lt"/>
              <a:buAutoNum type="arabicPeriod"/>
            </a:pPr>
            <a:r>
              <a:rPr lang="en-US" sz="1800" dirty="0">
                <a:latin typeface="Times New Roman" pitchFamily="18" charset="0"/>
                <a:cs typeface="Times New Roman" pitchFamily="18" charset="0"/>
              </a:rPr>
              <a:t>Algorithm/Methods/Pseudo code </a:t>
            </a:r>
          </a:p>
          <a:p>
            <a:pPr marL="457200" indent="-457200">
              <a:buFont typeface="+mj-lt"/>
              <a:buAutoNum type="arabicPeriod"/>
            </a:pPr>
            <a:r>
              <a:rPr lang="en-US" sz="2000" dirty="0">
                <a:latin typeface="Times New Roman" pitchFamily="18" charset="0"/>
                <a:cs typeface="Times New Roman" pitchFamily="18" charset="0"/>
              </a:rPr>
              <a:t>RESULT ANALYSIS </a:t>
            </a:r>
          </a:p>
          <a:p>
            <a:pPr marL="800100" lvl="1" indent="-342900">
              <a:buFont typeface="+mj-lt"/>
              <a:buAutoNum type="arabicPeriod"/>
            </a:pPr>
            <a:r>
              <a:rPr lang="en-US" sz="1800" dirty="0">
                <a:latin typeface="Times New Roman" pitchFamily="18" charset="0"/>
                <a:cs typeface="Times New Roman" pitchFamily="18" charset="0"/>
              </a:rPr>
              <a:t>Snapshots</a:t>
            </a:r>
          </a:p>
          <a:p>
            <a:pPr marL="457200" indent="-457200">
              <a:buFont typeface="+mj-lt"/>
              <a:buAutoNum type="arabicPeriod"/>
            </a:pPr>
            <a:r>
              <a:rPr lang="en-US" sz="2000" dirty="0">
                <a:latin typeface="Times New Roman" pitchFamily="18" charset="0"/>
                <a:cs typeface="Times New Roman" pitchFamily="18" charset="0"/>
              </a:rPr>
              <a:t>CONCLUSION</a:t>
            </a:r>
          </a:p>
          <a:p>
            <a:pPr marL="914400" lvl="1" indent="-457200">
              <a:buFont typeface="+mj-lt"/>
              <a:buAutoNum type="arabicPeriod"/>
            </a:pPr>
            <a:r>
              <a:rPr lang="en-US" sz="1600" dirty="0">
                <a:latin typeface="Times New Roman" pitchFamily="18" charset="0"/>
                <a:cs typeface="Times New Roman" pitchFamily="18" charset="0"/>
              </a:rPr>
              <a:t>Conclusion</a:t>
            </a:r>
          </a:p>
          <a:p>
            <a:pPr marL="914400" lvl="1" indent="-457200">
              <a:buFont typeface="+mj-lt"/>
              <a:buAutoNum type="arabicPeriod"/>
            </a:pPr>
            <a:r>
              <a:rPr lang="en-US" sz="1600" dirty="0">
                <a:latin typeface="Times New Roman" pitchFamily="18" charset="0"/>
                <a:cs typeface="Times New Roman" pitchFamily="18" charset="0"/>
              </a:rPr>
              <a:t>Future work to be carried out </a:t>
            </a:r>
          </a:p>
          <a:p>
            <a:pPr marL="457200" indent="-457200">
              <a:buFont typeface="+mj-lt"/>
              <a:buAutoNum type="arabicPeriod"/>
            </a:pPr>
            <a:r>
              <a:rPr lang="en-US" sz="2000" dirty="0">
                <a:latin typeface="Times New Roman" pitchFamily="18" charset="0"/>
                <a:cs typeface="Times New Roman" pitchFamily="18" charset="0"/>
              </a:rPr>
              <a:t>REFERENCES</a:t>
            </a:r>
            <a:endParaRPr lang="en-US" sz="2400" dirty="0"/>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endParaRPr lang="en-IN" dirty="0"/>
          </a:p>
        </p:txBody>
      </p:sp>
      <p:sp>
        <p:nvSpPr>
          <p:cNvPr id="6" name="Slide Number Placeholder 5"/>
          <p:cNvSpPr>
            <a:spLocks noGrp="1"/>
          </p:cNvSpPr>
          <p:nvPr>
            <p:ph type="sldNum" sz="quarter" idx="12"/>
          </p:nvPr>
        </p:nvSpPr>
        <p:spPr/>
        <p:txBody>
          <a:bodyPr/>
          <a:lstStyle/>
          <a:p>
            <a:fld id="{8D76E3B0-E7CB-4A4B-BFAB-903D23419947}" type="slidenum">
              <a:rPr lang="en-IN" smtClean="0"/>
              <a:pPr/>
              <a:t>2</a:t>
            </a:fld>
            <a:endParaRPr lang="en-IN" dirty="0"/>
          </a:p>
        </p:txBody>
      </p:sp>
    </p:spTree>
    <p:extLst>
      <p:ext uri="{BB962C8B-B14F-4D97-AF65-F5344CB8AC3E}">
        <p14:creationId xmlns:p14="http://schemas.microsoft.com/office/powerpoint/2010/main" val="39176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2918"/>
            <a:ext cx="9980054" cy="644550"/>
          </a:xfrm>
        </p:spPr>
        <p:txBody>
          <a:bodyPr>
            <a:noAutofit/>
          </a:bodyPr>
          <a:lstStyle/>
          <a:p>
            <a:pPr algn="ctr"/>
            <a:r>
              <a:rPr lang="en-US" sz="3200" b="1" dirty="0">
                <a:solidFill>
                  <a:srgbClr val="C00000"/>
                </a:solidFill>
                <a:latin typeface="Times New Roman" pitchFamily="18" charset="0"/>
                <a:cs typeface="Times New Roman" pitchFamily="18" charset="0"/>
              </a:rPr>
              <a:t>REFERENCES</a:t>
            </a:r>
            <a:endParaRPr lang="en-IN"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500174"/>
            <a:ext cx="8229600" cy="4643470"/>
          </a:xfrm>
        </p:spPr>
        <p:txBody>
          <a:bodyPr>
            <a:normAutofit/>
          </a:bodyPr>
          <a:lstStyle/>
          <a:p>
            <a:pPr marL="0" lvl="0" indent="0" algn="just">
              <a:buNone/>
            </a:pPr>
            <a:r>
              <a:rPr lang="en-IN" sz="1800" u="sng" dirty="0">
                <a:solidFill>
                  <a:schemeClr val="accent1">
                    <a:lumMod val="75000"/>
                  </a:schemeClr>
                </a:solidFill>
                <a:latin typeface="Times New Roman" panose="02020603050405020304" pitchFamily="18" charset="0"/>
                <a:cs typeface="Times New Roman" pitchFamily="18" charset="0"/>
              </a:rPr>
              <a:t>[1] </a:t>
            </a:r>
            <a:r>
              <a:rPr lang="en-IN" sz="2000" u="sng" dirty="0">
                <a:solidFill>
                  <a:schemeClr val="accent1">
                    <a:lumMod val="75000"/>
                  </a:schemeClr>
                </a:solidFill>
                <a:latin typeface="Times New Roman" pitchFamily="18" charset="0"/>
                <a:cs typeface="Times New Roman" pitchFamily="18" charset="0"/>
              </a:rPr>
              <a:t>Hybrid recommender systems: Survey and experiments, User-modelling and User-adapted interactions , November 2002</a:t>
            </a:r>
          </a:p>
          <a:p>
            <a:pPr marL="0" lvl="0" indent="0" algn="just">
              <a:buNone/>
            </a:pPr>
            <a:endParaRPr lang="en-IN" sz="2000" dirty="0">
              <a:latin typeface="Times New Roman" pitchFamily="18" charset="0"/>
              <a:cs typeface="Times New Roman" pitchFamily="18" charset="0"/>
            </a:endParaRPr>
          </a:p>
          <a:p>
            <a:pPr marL="0" indent="0">
              <a:lnSpc>
                <a:spcPct val="85000"/>
              </a:lnSpc>
              <a:spcBef>
                <a:spcPct val="0"/>
              </a:spcBef>
              <a:buClr>
                <a:schemeClr val="tx1"/>
              </a:buClr>
              <a:buNone/>
            </a:pPr>
            <a:r>
              <a:rPr lang="en-IN" sz="2000" spc="-50" dirty="0">
                <a:latin typeface="Times New Roman" panose="02020603050405020304" pitchFamily="18" charset="0"/>
                <a:cs typeface="Times New Roman" panose="02020603050405020304" pitchFamily="18" charset="0"/>
                <a:hlinkClick r:id="rId2"/>
              </a:rPr>
              <a:t>[2] https://www.sciencedirect.com/science/article/pii/S1110866515000341</a:t>
            </a: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r>
              <a:rPr lang="en-IN" sz="2000" spc="-50" dirty="0">
                <a:latin typeface="Times New Roman" panose="02020603050405020304" pitchFamily="18" charset="0"/>
                <a:cs typeface="Times New Roman" panose="02020603050405020304" pitchFamily="18" charset="0"/>
                <a:hlinkClick r:id="rId3"/>
              </a:rPr>
              <a:t>[3] https://www.datacamp.com/community/tutorials/recommender-systems-python</a:t>
            </a: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r>
              <a:rPr lang="en-IN" sz="2000" spc="-50" dirty="0">
                <a:latin typeface="Times New Roman" panose="02020603050405020304" pitchFamily="18" charset="0"/>
                <a:cs typeface="Times New Roman" panose="02020603050405020304" pitchFamily="18" charset="0"/>
                <a:hlinkClick r:id="rId4"/>
              </a:rPr>
              <a:t>[4] https://en.wikipedia.org/wiki/Recommender_system</a:t>
            </a: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r>
              <a:rPr lang="en-IN" sz="2000" spc="-50" dirty="0">
                <a:latin typeface="Times New Roman" panose="02020603050405020304" pitchFamily="18" charset="0"/>
                <a:cs typeface="Times New Roman" panose="02020603050405020304" pitchFamily="18" charset="0"/>
                <a:hlinkClick r:id="rId5"/>
              </a:rPr>
              <a:t>[5] https://www.marutitech.com/recommendation-engine-benefits/</a:t>
            </a: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endParaRPr lang="en-IN" sz="2000" spc="-50" dirty="0">
              <a:latin typeface="Times New Roman" panose="02020603050405020304" pitchFamily="18" charset="0"/>
              <a:cs typeface="Times New Roman" panose="02020603050405020304" pitchFamily="18" charset="0"/>
            </a:endParaRPr>
          </a:p>
          <a:p>
            <a:pPr marL="0" indent="0">
              <a:lnSpc>
                <a:spcPct val="85000"/>
              </a:lnSpc>
              <a:spcBef>
                <a:spcPct val="0"/>
              </a:spcBef>
              <a:buClr>
                <a:schemeClr val="tx1"/>
              </a:buClr>
              <a:buNone/>
            </a:pPr>
            <a:r>
              <a:rPr lang="en-IN" sz="2000" spc="-50" dirty="0">
                <a:latin typeface="Times New Roman" panose="02020603050405020304" pitchFamily="18" charset="0"/>
                <a:cs typeface="Times New Roman" panose="02020603050405020304" pitchFamily="18" charset="0"/>
                <a:hlinkClick r:id="rId6"/>
              </a:rPr>
              <a:t>[6] https://towardsdatascience.com/my-journey-to-building-book-recommendation-system-5ec959c41847</a:t>
            </a:r>
            <a:endParaRPr lang="en-IN" sz="2000" spc="-5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itchFamily="18" charset="0"/>
              <a:cs typeface="Times New Roman" pitchFamily="18" charset="0"/>
            </a:endParaRPr>
          </a:p>
          <a:p>
            <a:pPr marL="0" indent="0" algn="just">
              <a:buNone/>
            </a:pPr>
            <a:endParaRPr lang="en-IN" sz="18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a:p>
            <a:pPr marL="0" indent="0" algn="just">
              <a:buNone/>
            </a:pPr>
            <a:endParaRPr lang="en-IN" sz="1800"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endParaRPr lang="en-IN" dirty="0"/>
          </a:p>
        </p:txBody>
      </p:sp>
      <p:sp>
        <p:nvSpPr>
          <p:cNvPr id="7" name="Slide Number Placeholder 6"/>
          <p:cNvSpPr>
            <a:spLocks noGrp="1"/>
          </p:cNvSpPr>
          <p:nvPr>
            <p:ph type="sldNum" sz="quarter" idx="12"/>
          </p:nvPr>
        </p:nvSpPr>
        <p:spPr/>
        <p:txBody>
          <a:bodyPr/>
          <a:lstStyle/>
          <a:p>
            <a:fld id="{8D76E3B0-E7CB-4A4B-BFAB-903D23419947}" type="slidenum">
              <a:rPr lang="en-IN" smtClean="0"/>
              <a:pPr/>
              <a:t>20</a:t>
            </a:fld>
            <a:endParaRPr lang="en-IN"/>
          </a:p>
        </p:txBody>
      </p:sp>
    </p:spTree>
    <p:extLst>
      <p:ext uri="{BB962C8B-B14F-4D97-AF65-F5344CB8AC3E}">
        <p14:creationId xmlns:p14="http://schemas.microsoft.com/office/powerpoint/2010/main" val="2141427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itchFamily="18" charset="0"/>
                <a:cs typeface="Times New Roman" pitchFamily="18" charset="0"/>
              </a:rPr>
              <a:t>PROJECT SETUP AND DEMONSTRATION</a:t>
            </a:r>
            <a:endParaRPr lang="en-US" sz="3200" dirty="0"/>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21</a:t>
            </a:fld>
            <a:endParaRPr lang="en-US"/>
          </a:p>
        </p:txBody>
      </p:sp>
      <p:pic>
        <p:nvPicPr>
          <p:cNvPr id="2050" name="Picture 2" descr="Image result for PROJECT S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02790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961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a:bodyPr>
          <a:lstStyle/>
          <a:p>
            <a:r>
              <a:rPr lang="en-US" dirty="0">
                <a:solidFill>
                  <a:srgbClr val="0070C0"/>
                </a:solidFill>
                <a:latin typeface="Times New Roman" pitchFamily="18" charset="0"/>
                <a:cs typeface="Times New Roman" pitchFamily="18" charset="0"/>
              </a:rPr>
              <a:t>Suggestions….!</a:t>
            </a:r>
          </a:p>
        </p:txBody>
      </p:sp>
      <p:sp>
        <p:nvSpPr>
          <p:cNvPr id="2" name="Date Placeholder 1"/>
          <p:cNvSpPr>
            <a:spLocks noGrp="1"/>
          </p:cNvSpPr>
          <p:nvPr>
            <p:ph type="dt" sz="half" idx="10"/>
          </p:nvPr>
        </p:nvSpPr>
        <p:spPr/>
        <p:txBody>
          <a:bodyPr/>
          <a:lstStyle/>
          <a:p>
            <a:r>
              <a:rPr lang="en-US"/>
              <a:t>Dept. of CSE,RNSIT</a:t>
            </a:r>
          </a:p>
        </p:txBody>
      </p:sp>
      <p:sp>
        <p:nvSpPr>
          <p:cNvPr id="3" name="Footer Placeholder 2"/>
          <p:cNvSpPr>
            <a:spLocks noGrp="1"/>
          </p:cNvSpPr>
          <p:nvPr>
            <p:ph type="ftr" sz="quarter" idx="11"/>
          </p:nvPr>
        </p:nvSpPr>
        <p:spPr/>
        <p:txBody>
          <a:bodyPr/>
          <a:lstStyle/>
          <a:p>
            <a:r>
              <a:rPr lang="en-US"/>
              <a:t>2018 - 19</a:t>
            </a:r>
          </a:p>
        </p:txBody>
      </p:sp>
      <p:sp>
        <p:nvSpPr>
          <p:cNvPr id="4" name="Slide Number Placeholder 3"/>
          <p:cNvSpPr>
            <a:spLocks noGrp="1"/>
          </p:cNvSpPr>
          <p:nvPr>
            <p:ph type="sldNum" sz="quarter" idx="12"/>
          </p:nvPr>
        </p:nvSpPr>
        <p:spPr/>
        <p:txBody>
          <a:bodyPr/>
          <a:lstStyle/>
          <a:p>
            <a:fld id="{4C442D41-FF4A-46A6-A5B6-D9D1BC6ADE1D}" type="slidenum">
              <a:rPr lang="en-US" smtClean="0"/>
              <a:t>22</a:t>
            </a:fld>
            <a:endParaRPr lang="en-US"/>
          </a:p>
        </p:txBody>
      </p:sp>
    </p:spTree>
    <p:extLst>
      <p:ext uri="{BB962C8B-B14F-4D97-AF65-F5344CB8AC3E}">
        <p14:creationId xmlns:p14="http://schemas.microsoft.com/office/powerpoint/2010/main" val="66505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85794"/>
            <a:ext cx="8229600" cy="5786478"/>
          </a:xfrm>
        </p:spPr>
        <p:txBody>
          <a:bodyPr>
            <a:normAutofit lnSpcReduction="10000"/>
          </a:bodyPr>
          <a:lstStyle/>
          <a:p>
            <a:endParaRPr lang="en-US" dirty="0"/>
          </a:p>
          <a:p>
            <a:pPr algn="ctr">
              <a:buNone/>
            </a:pPr>
            <a:endParaRPr lang="en-US" dirty="0">
              <a:latin typeface="Times New Roman" pitchFamily="18" charset="0"/>
              <a:cs typeface="Times New Roman" pitchFamily="18" charset="0"/>
            </a:endParaRPr>
          </a:p>
          <a:p>
            <a:pPr algn="ctr">
              <a:buNone/>
            </a:pPr>
            <a:endParaRPr lang="en-US" dirty="0">
              <a:latin typeface="Times New Roman" pitchFamily="18" charset="0"/>
              <a:cs typeface="Times New Roman" pitchFamily="18" charset="0"/>
            </a:endParaRPr>
          </a:p>
          <a:p>
            <a:pPr algn="ctr">
              <a:buNone/>
            </a:pPr>
            <a:endParaRPr lang="en-US" sz="5400" dirty="0">
              <a:latin typeface="Times New Roman" pitchFamily="18" charset="0"/>
              <a:cs typeface="Times New Roman" pitchFamily="18" charset="0"/>
            </a:endParaRPr>
          </a:p>
          <a:p>
            <a:pPr algn="ctr">
              <a:buNone/>
            </a:pPr>
            <a:r>
              <a:rPr lang="en-US" sz="5400" dirty="0">
                <a:solidFill>
                  <a:srgbClr val="0070C0"/>
                </a:solidFill>
                <a:latin typeface="Times New Roman" pitchFamily="18" charset="0"/>
                <a:cs typeface="Times New Roman" pitchFamily="18" charset="0"/>
              </a:rPr>
              <a:t>THANK YOU!!!</a:t>
            </a:r>
          </a:p>
          <a:p>
            <a:pPr algn="ctr">
              <a:buNone/>
            </a:pPr>
            <a:endParaRPr lang="en-US" dirty="0">
              <a:latin typeface="Times New Roman" pitchFamily="18" charset="0"/>
              <a:cs typeface="Times New Roman" pitchFamily="18" charset="0"/>
            </a:endParaRPr>
          </a:p>
          <a:p>
            <a:pPr algn="ctr">
              <a:buNone/>
            </a:pPr>
            <a:endParaRPr lang="en-US" dirty="0">
              <a:latin typeface="Times New Roman" pitchFamily="18" charset="0"/>
              <a:cs typeface="Times New Roman" pitchFamily="18" charset="0"/>
            </a:endParaRPr>
          </a:p>
          <a:p>
            <a:pPr algn="ctr">
              <a:buNone/>
            </a:pPr>
            <a:r>
              <a:rPr lang="en-US" dirty="0">
                <a:latin typeface="Times New Roman" pitchFamily="18" charset="0"/>
                <a:cs typeface="Times New Roman" pitchFamily="18" charset="0"/>
              </a:rPr>
              <a:t> </a:t>
            </a:r>
            <a:endParaRPr lang="en-US" sz="4400" dirty="0">
              <a:latin typeface="Times New Roman" pitchFamily="18" charset="0"/>
              <a:cs typeface="Times New Roman" pitchFamily="18" charset="0"/>
            </a:endParaRPr>
          </a:p>
          <a:p>
            <a:pPr>
              <a:buNone/>
            </a:pPr>
            <a:endParaRPr lang="en-US" dirty="0"/>
          </a:p>
          <a:p>
            <a:pPr>
              <a:buNone/>
            </a:pPr>
            <a:r>
              <a:rPr lang="en-US" dirty="0"/>
              <a:t>			</a:t>
            </a:r>
            <a:endParaRPr lang="en-IN" dirty="0"/>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endParaRPr lang="en-IN" dirty="0"/>
          </a:p>
        </p:txBody>
      </p:sp>
      <p:sp>
        <p:nvSpPr>
          <p:cNvPr id="6" name="Slide Number Placeholder 5"/>
          <p:cNvSpPr>
            <a:spLocks noGrp="1"/>
          </p:cNvSpPr>
          <p:nvPr>
            <p:ph type="sldNum" sz="quarter" idx="12"/>
          </p:nvPr>
        </p:nvSpPr>
        <p:spPr/>
        <p:txBody>
          <a:bodyPr/>
          <a:lstStyle/>
          <a:p>
            <a:fld id="{8D76E3B0-E7CB-4A4B-BFAB-903D23419947}" type="slidenum">
              <a:rPr lang="en-IN" smtClean="0"/>
              <a:pPr/>
              <a:t>23</a:t>
            </a:fld>
            <a:endParaRPr lang="en-IN"/>
          </a:p>
        </p:txBody>
      </p:sp>
    </p:spTree>
    <p:extLst>
      <p:ext uri="{BB962C8B-B14F-4D97-AF65-F5344CB8AC3E}">
        <p14:creationId xmlns:p14="http://schemas.microsoft.com/office/powerpoint/2010/main" val="79634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714356"/>
            <a:ext cx="8229600" cy="785818"/>
          </a:xfrm>
        </p:spPr>
        <p:txBody>
          <a:bodyPr>
            <a:noAutofit/>
          </a:bodyPr>
          <a:lstStyle/>
          <a:p>
            <a:pPr algn="ctr"/>
            <a:r>
              <a:rPr lang="en-US" sz="3600" b="1" dirty="0">
                <a:solidFill>
                  <a:srgbClr val="C00000"/>
                </a:solidFill>
                <a:latin typeface="Times New Roman" pitchFamily="18" charset="0"/>
                <a:cs typeface="Times New Roman" pitchFamily="18" charset="0"/>
              </a:rPr>
              <a:t>INTRODUCTION</a:t>
            </a:r>
            <a:endParaRPr lang="en-IN" sz="36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785926"/>
            <a:ext cx="8229600" cy="3643338"/>
          </a:xfrm>
        </p:spPr>
        <p:txBody>
          <a:bodyPr>
            <a:normAutofit/>
          </a:bodyPr>
          <a:lstStyle/>
          <a:p>
            <a:pPr marL="0" lvl="1" indent="0">
              <a:buNone/>
            </a:pPr>
            <a:r>
              <a:rPr lang="en-US" b="1" u="sng" dirty="0">
                <a:latin typeface="Times New Roman" pitchFamily="18" charset="0"/>
                <a:cs typeface="Times New Roman" pitchFamily="18" charset="0"/>
              </a:rPr>
              <a:t>Problem Statement</a:t>
            </a:r>
          </a:p>
          <a:p>
            <a:pPr marL="0" lvl="1" indent="0">
              <a:buNone/>
            </a:pPr>
            <a:endParaRPr lang="en-US" b="1" u="sng" dirty="0">
              <a:latin typeface="Times New Roman" pitchFamily="18" charset="0"/>
              <a:cs typeface="Times New Roman" pitchFamily="18" charset="0"/>
            </a:endParaRPr>
          </a:p>
          <a:p>
            <a:pPr marL="342900" indent="-342900">
              <a:buClr>
                <a:schemeClr val="tx1"/>
              </a:buClr>
            </a:pPr>
            <a:r>
              <a:rPr lang="en-IN" sz="2400" dirty="0">
                <a:latin typeface="Times New Roman" panose="02020603050405020304" pitchFamily="18" charset="0"/>
                <a:cs typeface="Times New Roman" panose="02020603050405020304" pitchFamily="18" charset="0"/>
              </a:rPr>
              <a:t>Providing related content out of relevant and irrelevant collection of items to users of online service providers.</a:t>
            </a:r>
          </a:p>
          <a:p>
            <a:pPr marL="342900" indent="-342900">
              <a:buClr>
                <a:schemeClr val="tx1"/>
              </a:buClr>
            </a:pPr>
            <a:r>
              <a:rPr lang="en-IN" sz="2400" dirty="0">
                <a:latin typeface="Times New Roman" panose="02020603050405020304" pitchFamily="18" charset="0"/>
                <a:cs typeface="Times New Roman" panose="02020603050405020304" pitchFamily="18" charset="0"/>
              </a:rPr>
              <a:t>Restaurant recommender system aims to recommend restaurants to users based on user-restaurant ratings, reviews, price and location</a:t>
            </a:r>
            <a:endParaRPr lang="en-US" sz="24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r>
              <a:rPr lang="en-US"/>
              <a:t>Dept. of CSE,RNSIT</a:t>
            </a:r>
            <a:endParaRPr lang="en-IN"/>
          </a:p>
        </p:txBody>
      </p:sp>
      <p:sp>
        <p:nvSpPr>
          <p:cNvPr id="6" name="Footer Placeholder 5"/>
          <p:cNvSpPr>
            <a:spLocks noGrp="1"/>
          </p:cNvSpPr>
          <p:nvPr>
            <p:ph type="ftr" sz="quarter" idx="11"/>
          </p:nvPr>
        </p:nvSpPr>
        <p:spPr/>
        <p:txBody>
          <a:bodyPr/>
          <a:lstStyle/>
          <a:p>
            <a:r>
              <a:rPr lang="en-IN"/>
              <a:t>2018 - 19</a:t>
            </a:r>
            <a:endParaRPr lang="en-IN" dirty="0"/>
          </a:p>
        </p:txBody>
      </p:sp>
      <p:sp>
        <p:nvSpPr>
          <p:cNvPr id="7" name="Slide Number Placeholder 6"/>
          <p:cNvSpPr>
            <a:spLocks noGrp="1"/>
          </p:cNvSpPr>
          <p:nvPr>
            <p:ph type="sldNum" sz="quarter" idx="12"/>
          </p:nvPr>
        </p:nvSpPr>
        <p:spPr/>
        <p:txBody>
          <a:bodyPr/>
          <a:lstStyle/>
          <a:p>
            <a:fld id="{8D76E3B0-E7CB-4A4B-BFAB-903D23419947}" type="slidenum">
              <a:rPr lang="en-IN" smtClean="0"/>
              <a:pPr/>
              <a:t>3</a:t>
            </a:fld>
            <a:endParaRPr lang="en-IN"/>
          </a:p>
        </p:txBody>
      </p:sp>
    </p:spTree>
    <p:extLst>
      <p:ext uri="{BB962C8B-B14F-4D97-AF65-F5344CB8AC3E}">
        <p14:creationId xmlns:p14="http://schemas.microsoft.com/office/powerpoint/2010/main" val="3123800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388" y="423081"/>
            <a:ext cx="10671412" cy="5753882"/>
          </a:xfrm>
        </p:spPr>
        <p:txBody>
          <a:bodyPr>
            <a:normAutofit fontScale="92500" lnSpcReduction="10000"/>
          </a:bodyPr>
          <a:lstStyle/>
          <a:p>
            <a:pPr marL="0" lvl="1" indent="0">
              <a:buNone/>
            </a:pPr>
            <a:r>
              <a:rPr lang="en-US" b="1" u="sng" dirty="0">
                <a:latin typeface="Times New Roman" pitchFamily="18" charset="0"/>
                <a:cs typeface="Times New Roman" pitchFamily="18" charset="0"/>
              </a:rPr>
              <a:t>Existing system and it’s limitations</a:t>
            </a:r>
          </a:p>
          <a:p>
            <a:pPr marL="0" lvl="1" indent="0">
              <a:buNone/>
            </a:pPr>
            <a:endParaRPr lang="en-US" b="1" u="sng" dirty="0">
              <a:latin typeface="Times New Roman" pitchFamily="18" charset="0"/>
              <a:cs typeface="Times New Roman" pitchFamily="18" charset="0"/>
            </a:endParaRPr>
          </a:p>
          <a:p>
            <a:pPr marL="0" lvl="1" indent="0">
              <a:buNone/>
            </a:pPr>
            <a:endParaRPr lang="en-US" b="1" u="sng" dirty="0">
              <a:latin typeface="Times New Roman" pitchFamily="18" charset="0"/>
              <a:cs typeface="Times New Roman" pitchFamily="18" charset="0"/>
            </a:endParaRPr>
          </a:p>
          <a:p>
            <a:pPr marL="342900" indent="-342900">
              <a:lnSpc>
                <a:spcPct val="115000"/>
              </a:lnSpc>
              <a:buClr>
                <a:schemeClr val="tx1"/>
              </a:buClr>
            </a:pPr>
            <a:endParaRPr lang="en-US" sz="3200" dirty="0"/>
          </a:p>
          <a:p>
            <a:pPr marL="342900" indent="-342900">
              <a:lnSpc>
                <a:spcPct val="115000"/>
              </a:lnSpc>
              <a:buClr>
                <a:schemeClr val="tx1"/>
              </a:buClr>
            </a:pPr>
            <a:endParaRPr lang="en-US" sz="3200" dirty="0"/>
          </a:p>
          <a:p>
            <a:pPr marL="342900" indent="-342900">
              <a:lnSpc>
                <a:spcPct val="115000"/>
              </a:lnSpc>
              <a:buClr>
                <a:schemeClr val="tx1"/>
              </a:buClr>
            </a:pPr>
            <a:endParaRPr lang="en-US" sz="3200" dirty="0"/>
          </a:p>
          <a:p>
            <a:pPr marL="342900" indent="-342900">
              <a:lnSpc>
                <a:spcPct val="115000"/>
              </a:lnSpc>
              <a:buClr>
                <a:schemeClr val="tx1"/>
              </a:buClr>
            </a:pPr>
            <a:endParaRPr lang="en-US" sz="3200" dirty="0"/>
          </a:p>
          <a:p>
            <a:pPr marL="342900" indent="-342900">
              <a:lnSpc>
                <a:spcPct val="115000"/>
              </a:lnSpc>
              <a:buClr>
                <a:schemeClr val="tx1"/>
              </a:buClr>
            </a:pPr>
            <a:endParaRPr lang="en-US" sz="3200" dirty="0"/>
          </a:p>
          <a:p>
            <a:pPr marL="342900" indent="-342900">
              <a:lnSpc>
                <a:spcPct val="115000"/>
              </a:lnSpc>
              <a:buClr>
                <a:schemeClr val="tx1"/>
              </a:buClr>
            </a:pPr>
            <a:r>
              <a:rPr lang="en-US" sz="2400" dirty="0">
                <a:latin typeface="Times New Roman" panose="02020603050405020304" pitchFamily="18" charset="0"/>
                <a:cs typeface="Times New Roman" panose="02020603050405020304" pitchFamily="18" charset="0"/>
              </a:rPr>
              <a:t>Does not take user interest into account</a:t>
            </a:r>
          </a:p>
          <a:p>
            <a:pPr marL="342900" indent="-342900">
              <a:lnSpc>
                <a:spcPct val="115000"/>
              </a:lnSpc>
              <a:buClr>
                <a:schemeClr val="tx1"/>
              </a:buClr>
            </a:pPr>
            <a:r>
              <a:rPr lang="en-US" sz="2400" dirty="0">
                <a:latin typeface="Times New Roman" panose="02020603050405020304" pitchFamily="18" charset="0"/>
                <a:cs typeface="Times New Roman" panose="02020603050405020304" pitchFamily="18" charset="0"/>
              </a:rPr>
              <a:t>Neglects the influence of different rating standards</a:t>
            </a:r>
          </a:p>
          <a:p>
            <a:pPr marL="342900" indent="-342900">
              <a:lnSpc>
                <a:spcPct val="115000"/>
              </a:lnSpc>
              <a:buClr>
                <a:schemeClr val="tx1"/>
              </a:buClr>
            </a:pPr>
            <a:r>
              <a:rPr lang="en-US" sz="2400" dirty="0">
                <a:latin typeface="Times New Roman" panose="02020603050405020304" pitchFamily="18" charset="0"/>
                <a:cs typeface="Times New Roman" panose="02020603050405020304" pitchFamily="18" charset="0"/>
              </a:rPr>
              <a:t>Less accountable result</a:t>
            </a:r>
          </a:p>
          <a:p>
            <a:pPr marL="0" lvl="1" indent="0">
              <a:buNone/>
            </a:pPr>
            <a:endParaRPr lang="en-US" b="1" u="sng"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4</a:t>
            </a:fld>
            <a:endParaRPr lang="en-US"/>
          </a:p>
        </p:txBody>
      </p:sp>
      <p:pic>
        <p:nvPicPr>
          <p:cNvPr id="7" name="Picture 6">
            <a:extLst>
              <a:ext uri="{FF2B5EF4-FFF2-40B4-BE49-F238E27FC236}">
                <a16:creationId xmlns:a16="http://schemas.microsoft.com/office/drawing/2014/main" id="{9A844066-300F-42AC-9FFD-9AC9CC7E0221}"/>
              </a:ext>
            </a:extLst>
          </p:cNvPr>
          <p:cNvPicPr>
            <a:picLocks noChangeAspect="1"/>
          </p:cNvPicPr>
          <p:nvPr/>
        </p:nvPicPr>
        <p:blipFill>
          <a:blip r:embed="rId2"/>
          <a:stretch>
            <a:fillRect/>
          </a:stretch>
        </p:blipFill>
        <p:spPr>
          <a:xfrm>
            <a:off x="2912115" y="1009967"/>
            <a:ext cx="5848611" cy="3322490"/>
          </a:xfrm>
          <a:prstGeom prst="rect">
            <a:avLst/>
          </a:prstGeom>
        </p:spPr>
      </p:pic>
    </p:spTree>
    <p:extLst>
      <p:ext uri="{BB962C8B-B14F-4D97-AF65-F5344CB8AC3E}">
        <p14:creationId xmlns:p14="http://schemas.microsoft.com/office/powerpoint/2010/main" val="228164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331"/>
            <a:ext cx="10515600" cy="5453632"/>
          </a:xfrm>
        </p:spPr>
        <p:txBody>
          <a:bodyPr/>
          <a:lstStyle/>
          <a:p>
            <a:pPr marL="0" lvl="1" indent="0">
              <a:buNone/>
            </a:pPr>
            <a:r>
              <a:rPr lang="en-US" b="1" u="sng" dirty="0">
                <a:latin typeface="Times New Roman" pitchFamily="18" charset="0"/>
                <a:cs typeface="Times New Roman" pitchFamily="18" charset="0"/>
              </a:rPr>
              <a:t>Proposed system</a:t>
            </a:r>
          </a:p>
          <a:p>
            <a:pPr marL="0" lvl="1" indent="0">
              <a:buNone/>
            </a:pPr>
            <a:endParaRPr lang="en-US" b="1" u="sng" dirty="0">
              <a:latin typeface="Times New Roman" pitchFamily="18" charset="0"/>
              <a:cs typeface="Times New Roman" pitchFamily="18" charset="0"/>
            </a:endParaRPr>
          </a:p>
          <a:p>
            <a:pPr marL="342900" indent="-342900">
              <a:lnSpc>
                <a:spcPct val="105000"/>
              </a:lnSpc>
              <a:buClr>
                <a:schemeClr val="tx1"/>
              </a:buClr>
            </a:pPr>
            <a:r>
              <a:rPr lang="en-IN" sz="2400" dirty="0">
                <a:latin typeface="Times New Roman" panose="02020603050405020304" pitchFamily="18" charset="0"/>
                <a:cs typeface="Times New Roman" panose="02020603050405020304" pitchFamily="18" charset="0"/>
              </a:rPr>
              <a:t>A restaurant recommender system which uses collaborative filtering to provide recommendations based on ratings provided by other similar users and the browsing history of the current user.</a:t>
            </a:r>
          </a:p>
          <a:p>
            <a:pPr marL="342900" indent="-342900">
              <a:lnSpc>
                <a:spcPct val="105000"/>
              </a:lnSpc>
              <a:buClr>
                <a:schemeClr val="tx1"/>
              </a:buClr>
            </a:pPr>
            <a:endParaRPr lang="en-IN" sz="2400" dirty="0">
              <a:latin typeface="Times New Roman" panose="02020603050405020304" pitchFamily="18" charset="0"/>
              <a:cs typeface="Times New Roman" panose="02020603050405020304" pitchFamily="18" charset="0"/>
            </a:endParaRPr>
          </a:p>
          <a:p>
            <a:pPr marL="0" indent="0">
              <a:lnSpc>
                <a:spcPct val="105000"/>
              </a:lnSpc>
              <a:buClr>
                <a:schemeClr val="tx1"/>
              </a:buClr>
              <a:buNone/>
            </a:pPr>
            <a:r>
              <a:rPr lang="en-IN" sz="2400" b="1" u="sng" dirty="0">
                <a:latin typeface="Times New Roman" panose="02020603050405020304" pitchFamily="18" charset="0"/>
                <a:cs typeface="Times New Roman" panose="02020603050405020304" pitchFamily="18" charset="0"/>
              </a:rPr>
              <a:t>Advantages</a:t>
            </a:r>
          </a:p>
          <a:p>
            <a:pPr marL="342900" indent="-342900">
              <a:lnSpc>
                <a:spcPct val="105000"/>
              </a:lnSpc>
              <a:buClr>
                <a:schemeClr val="tx1"/>
              </a:buClr>
            </a:pPr>
            <a:r>
              <a:rPr lang="en-IN" sz="2400" dirty="0">
                <a:latin typeface="Times New Roman" panose="02020603050405020304" pitchFamily="18" charset="0"/>
                <a:cs typeface="Times New Roman" panose="02020603050405020304" pitchFamily="18" charset="0"/>
              </a:rPr>
              <a:t>Higher algorithm performance</a:t>
            </a:r>
          </a:p>
          <a:p>
            <a:pPr marL="342900" indent="-342900">
              <a:lnSpc>
                <a:spcPct val="105000"/>
              </a:lnSpc>
              <a:buClr>
                <a:schemeClr val="tx1"/>
              </a:buClr>
            </a:pPr>
            <a:r>
              <a:rPr lang="en-IN" sz="2400" dirty="0">
                <a:latin typeface="Times New Roman" panose="02020603050405020304" pitchFamily="18" charset="0"/>
                <a:cs typeface="Times New Roman" panose="02020603050405020304" pitchFamily="18" charset="0"/>
              </a:rPr>
              <a:t>More accurate results</a:t>
            </a:r>
          </a:p>
          <a:p>
            <a:pPr marL="0" indent="0">
              <a:lnSpc>
                <a:spcPct val="105000"/>
              </a:lnSpc>
              <a:buClr>
                <a:schemeClr val="tx1"/>
              </a:buClr>
              <a:buNone/>
            </a:pPr>
            <a:endParaRPr lang="en-IN" sz="2400" dirty="0"/>
          </a:p>
          <a:p>
            <a:endParaRPr lang="en-IN" dirty="0"/>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5</a:t>
            </a:fld>
            <a:endParaRPr lang="en-US"/>
          </a:p>
        </p:txBody>
      </p:sp>
    </p:spTree>
    <p:extLst>
      <p:ext uri="{BB962C8B-B14F-4D97-AF65-F5344CB8AC3E}">
        <p14:creationId xmlns:p14="http://schemas.microsoft.com/office/powerpoint/2010/main" val="359826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785818"/>
          </a:xfrm>
        </p:spPr>
        <p:txBody>
          <a:bodyPr>
            <a:noAutofit/>
          </a:bodyPr>
          <a:lstStyle/>
          <a:p>
            <a:pPr algn="ctr"/>
            <a:br>
              <a:rPr lang="en-US" sz="3200" dirty="0">
                <a:latin typeface="Times New Roman" pitchFamily="18" charset="0"/>
                <a:cs typeface="Times New Roman" pitchFamily="18" charset="0"/>
              </a:rPr>
            </a:br>
            <a:r>
              <a:rPr lang="en-US" sz="3200" b="1" dirty="0">
                <a:solidFill>
                  <a:srgbClr val="C00000"/>
                </a:solidFill>
                <a:latin typeface="Times New Roman" pitchFamily="18" charset="0"/>
                <a:cs typeface="Times New Roman" pitchFamily="18" charset="0"/>
              </a:rPr>
              <a:t>REQUIREMENTS</a:t>
            </a:r>
            <a:br>
              <a:rPr lang="en-US" sz="3200" b="1" dirty="0">
                <a:latin typeface="Times New Roman" pitchFamily="18" charset="0"/>
                <a:cs typeface="Times New Roman" pitchFamily="18" charset="0"/>
              </a:rPr>
            </a:br>
            <a:r>
              <a:rPr lang="en-US" sz="3200" b="1" dirty="0">
                <a:solidFill>
                  <a:srgbClr val="C00000"/>
                </a:solidFill>
                <a:latin typeface="Times New Roman" pitchFamily="18" charset="0"/>
                <a:cs typeface="Times New Roman" pitchFamily="18" charset="0"/>
              </a:rPr>
              <a:t> </a:t>
            </a:r>
            <a:endParaRPr lang="en-IN"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285860"/>
            <a:ext cx="8229600" cy="4586906"/>
          </a:xfrm>
        </p:spPr>
        <p:txBody>
          <a:bodyPr>
            <a:normAutofit/>
          </a:bodyPr>
          <a:lstStyle/>
          <a:p>
            <a:pPr marL="0" lvl="1" indent="0">
              <a:buNone/>
            </a:pPr>
            <a:r>
              <a:rPr lang="en-US" b="1" u="sng" dirty="0">
                <a:latin typeface="Times New Roman" pitchFamily="18" charset="0"/>
                <a:cs typeface="Times New Roman" pitchFamily="18" charset="0"/>
              </a:rPr>
              <a:t>Hardware and Software Requirements:</a:t>
            </a:r>
          </a:p>
          <a:p>
            <a:pPr marL="0" lvl="1" indent="0">
              <a:buNone/>
            </a:pPr>
            <a:endParaRPr lang="en-US" b="1" u="sng" dirty="0">
              <a:latin typeface="Times New Roman" pitchFamily="18" charset="0"/>
              <a:cs typeface="Times New Roman" pitchFamily="18" charset="0"/>
            </a:endParaRPr>
          </a:p>
          <a:p>
            <a:pPr algn="just">
              <a:lnSpc>
                <a:spcPct val="150000"/>
              </a:lnSpc>
              <a:spcBef>
                <a:spcPts val="1200"/>
              </a:spcBef>
              <a:buNone/>
            </a:pPr>
            <a:r>
              <a:rPr lang="en-US" sz="1800" i="1" dirty="0">
                <a:latin typeface="Times New Roman" pitchFamily="18" charset="0"/>
                <a:cs typeface="Times New Roman" pitchFamily="18" charset="0"/>
              </a:rPr>
              <a:t>	</a:t>
            </a:r>
            <a:endParaRPr lang="en-IN" sz="1800" dirty="0">
              <a:latin typeface="Times New Roman" pitchFamily="18" charset="0"/>
              <a:cs typeface="Times New Roman" pitchFamily="18" charset="0"/>
            </a:endParaRPr>
          </a:p>
          <a:p>
            <a:pPr>
              <a:buNone/>
            </a:pPr>
            <a:endParaRPr lang="en-IN" dirty="0"/>
          </a:p>
        </p:txBody>
      </p:sp>
      <p:sp>
        <p:nvSpPr>
          <p:cNvPr id="6" name="Date Placeholder 5"/>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endParaRPr lang="en-IN" dirty="0"/>
          </a:p>
        </p:txBody>
      </p:sp>
      <p:sp>
        <p:nvSpPr>
          <p:cNvPr id="7" name="Slide Number Placeholder 6"/>
          <p:cNvSpPr>
            <a:spLocks noGrp="1"/>
          </p:cNvSpPr>
          <p:nvPr>
            <p:ph type="sldNum" sz="quarter" idx="12"/>
          </p:nvPr>
        </p:nvSpPr>
        <p:spPr/>
        <p:txBody>
          <a:bodyPr/>
          <a:lstStyle/>
          <a:p>
            <a:fld id="{8D76E3B0-E7CB-4A4B-BFAB-903D23419947}" type="slidenum">
              <a:rPr lang="en-IN" smtClean="0"/>
              <a:pPr/>
              <a:t>6</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596" y="1774868"/>
            <a:ext cx="8356659" cy="4465907"/>
          </a:xfrm>
          <a:prstGeom prst="rect">
            <a:avLst/>
          </a:prstGeom>
        </p:spPr>
      </p:pic>
    </p:spTree>
    <p:extLst>
      <p:ext uri="{BB962C8B-B14F-4D97-AF65-F5344CB8AC3E}">
        <p14:creationId xmlns:p14="http://schemas.microsoft.com/office/powerpoint/2010/main" val="395594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1570"/>
            <a:ext cx="10515600" cy="5235268"/>
          </a:xfrm>
        </p:spPr>
        <p:txBody>
          <a:bodyPr>
            <a:normAutofit/>
          </a:bodyPr>
          <a:lstStyle/>
          <a:p>
            <a:pPr marL="0" lvl="1" indent="0">
              <a:buNone/>
            </a:pPr>
            <a:r>
              <a:rPr lang="en-US" b="1" u="sng" dirty="0">
                <a:latin typeface="Times New Roman" pitchFamily="18" charset="0"/>
                <a:cs typeface="Times New Roman" pitchFamily="18" charset="0"/>
              </a:rPr>
              <a:t>Functional Requirements:</a:t>
            </a:r>
          </a:p>
          <a:p>
            <a:pPr marL="0" lvl="1" indent="0">
              <a:buNone/>
            </a:pPr>
            <a:endParaRPr lang="en-US" b="1" u="sng" dirty="0">
              <a:latin typeface="Times New Roman" pitchFamily="18" charset="0"/>
              <a:cs typeface="Times New Roman" pitchFamily="18" charset="0"/>
            </a:endParaRPr>
          </a:p>
          <a:p>
            <a:pPr marL="342900" indent="-342900">
              <a:buClr>
                <a:schemeClr val="tx1"/>
              </a:buClr>
            </a:pPr>
            <a:r>
              <a:rPr lang="en-IN" sz="2400" dirty="0">
                <a:latin typeface="Times New Roman" panose="02020603050405020304" pitchFamily="18" charset="0"/>
                <a:cs typeface="Times New Roman" panose="02020603050405020304" pitchFamily="18" charset="0"/>
              </a:rPr>
              <a:t>Take user input and provide recommendations accordingly.</a:t>
            </a:r>
          </a:p>
          <a:p>
            <a:pPr marL="342900" indent="-342900">
              <a:buClr>
                <a:schemeClr val="tx1"/>
              </a:buClr>
            </a:pPr>
            <a:r>
              <a:rPr lang="en-IN" sz="2400" dirty="0">
                <a:latin typeface="Times New Roman" panose="02020603050405020304" pitchFamily="18" charset="0"/>
                <a:cs typeface="Times New Roman" panose="02020603050405020304" pitchFamily="18" charset="0"/>
              </a:rPr>
              <a:t>If the user has previously ordered using the application, recommendations are provided based on the order history.</a:t>
            </a:r>
          </a:p>
          <a:p>
            <a:pPr marL="342900" indent="-342900">
              <a:buClr>
                <a:schemeClr val="tx1"/>
              </a:buClr>
            </a:pPr>
            <a:endParaRPr lang="en-IN" sz="2400" dirty="0">
              <a:latin typeface="Times New Roman" panose="02020603050405020304" pitchFamily="18" charset="0"/>
              <a:cs typeface="Times New Roman" panose="02020603050405020304" pitchFamily="18" charset="0"/>
            </a:endParaRPr>
          </a:p>
          <a:p>
            <a:pPr marL="0" indent="0">
              <a:buClr>
                <a:schemeClr val="tx1"/>
              </a:buClr>
              <a:buNone/>
            </a:pPr>
            <a:endParaRPr lang="en-IN" sz="2400" dirty="0">
              <a:latin typeface="Times New Roman" panose="02020603050405020304" pitchFamily="18" charset="0"/>
              <a:cs typeface="Times New Roman" panose="02020603050405020304" pitchFamily="18" charset="0"/>
            </a:endParaRPr>
          </a:p>
          <a:p>
            <a:pPr marL="0" lvl="1" indent="0">
              <a:buNone/>
            </a:pPr>
            <a:r>
              <a:rPr lang="en-US" b="1" u="sng" dirty="0">
                <a:latin typeface="Times New Roman" pitchFamily="18" charset="0"/>
                <a:cs typeface="Times New Roman" pitchFamily="18" charset="0"/>
              </a:rPr>
              <a:t>Non-Functional Requirements:</a:t>
            </a:r>
          </a:p>
          <a:p>
            <a:pPr marL="0" lvl="1" indent="0">
              <a:buNone/>
            </a:pPr>
            <a:endParaRPr lang="en-US" b="1" u="sng" dirty="0">
              <a:latin typeface="Times New Roman" pitchFamily="18" charset="0"/>
              <a:cs typeface="Times New Roman" pitchFamily="18" charset="0"/>
            </a:endParaRPr>
          </a:p>
          <a:p>
            <a:pPr marL="342900" indent="-342900">
              <a:buClr>
                <a:schemeClr val="tx1"/>
              </a:buClr>
            </a:pPr>
            <a:r>
              <a:rPr lang="en-IN" sz="2400" dirty="0">
                <a:latin typeface="Times New Roman" panose="02020603050405020304" pitchFamily="18" charset="0"/>
                <a:cs typeface="Times New Roman" panose="02020603050405020304" pitchFamily="18" charset="0"/>
              </a:rPr>
              <a:t>Improved accuracy.</a:t>
            </a:r>
          </a:p>
          <a:p>
            <a:pPr marL="342900" indent="-342900">
              <a:buClr>
                <a:schemeClr val="tx1"/>
              </a:buClr>
            </a:pPr>
            <a:r>
              <a:rPr lang="en-IN" sz="2400" dirty="0">
                <a:latin typeface="Times New Roman" panose="02020603050405020304" pitchFamily="18" charset="0"/>
                <a:cs typeface="Times New Roman" panose="02020603050405020304" pitchFamily="18" charset="0"/>
              </a:rPr>
              <a:t>Improved performance.</a:t>
            </a:r>
            <a:endParaRPr lang="en-US" sz="2400" dirty="0">
              <a:latin typeface="Times New Roman" pitchFamily="18" charset="0"/>
              <a:cs typeface="Times New Roman" pitchFamily="18" charset="0"/>
            </a:endParaRPr>
          </a:p>
          <a:p>
            <a:pPr marL="0" indent="0">
              <a:buClr>
                <a:schemeClr val="tx1"/>
              </a:buClr>
              <a:buNone/>
            </a:pPr>
            <a:endParaRPr lang="en-US" sz="24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r>
              <a:rPr lang="en-US"/>
              <a:t>Dept. of CSE,RNSIT</a:t>
            </a:r>
          </a:p>
        </p:txBody>
      </p:sp>
      <p:sp>
        <p:nvSpPr>
          <p:cNvPr id="5" name="Footer Placeholder 4"/>
          <p:cNvSpPr>
            <a:spLocks noGrp="1"/>
          </p:cNvSpPr>
          <p:nvPr>
            <p:ph type="ftr" sz="quarter" idx="11"/>
          </p:nvPr>
        </p:nvSpPr>
        <p:spPr/>
        <p:txBody>
          <a:bodyPr/>
          <a:lstStyle/>
          <a:p>
            <a:r>
              <a:rPr lang="en-US"/>
              <a:t>2018 - 19</a:t>
            </a:r>
          </a:p>
        </p:txBody>
      </p:sp>
      <p:sp>
        <p:nvSpPr>
          <p:cNvPr id="6" name="Slide Number Placeholder 5"/>
          <p:cNvSpPr>
            <a:spLocks noGrp="1"/>
          </p:cNvSpPr>
          <p:nvPr>
            <p:ph type="sldNum" sz="quarter" idx="12"/>
          </p:nvPr>
        </p:nvSpPr>
        <p:spPr/>
        <p:txBody>
          <a:bodyPr/>
          <a:lstStyle/>
          <a:p>
            <a:fld id="{4C442D41-FF4A-46A6-A5B6-D9D1BC6ADE1D}" type="slidenum">
              <a:rPr lang="en-US" smtClean="0"/>
              <a:t>7</a:t>
            </a:fld>
            <a:endParaRPr lang="en-US"/>
          </a:p>
        </p:txBody>
      </p:sp>
    </p:spTree>
    <p:extLst>
      <p:ext uri="{BB962C8B-B14F-4D97-AF65-F5344CB8AC3E}">
        <p14:creationId xmlns:p14="http://schemas.microsoft.com/office/powerpoint/2010/main" val="142122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1143000"/>
          </a:xfrm>
        </p:spPr>
        <p:txBody>
          <a:bodyPr>
            <a:normAutofit fontScale="90000"/>
          </a:bodyPr>
          <a:lstStyle/>
          <a:p>
            <a:pPr marL="342900" indent="-342900" algn="ctr">
              <a:spcBef>
                <a:spcPct val="20000"/>
              </a:spcBef>
            </a:pPr>
            <a:br>
              <a:rPr lang="en-US" sz="3100" dirty="0">
                <a:solidFill>
                  <a:srgbClr val="C00000"/>
                </a:solidFill>
                <a:latin typeface="Times New Roman" pitchFamily="18" charset="0"/>
                <a:ea typeface="+mn-ea"/>
                <a:cs typeface="Times New Roman" pitchFamily="18" charset="0"/>
              </a:rPr>
            </a:br>
            <a:r>
              <a:rPr lang="en-US" sz="3600" b="1" dirty="0">
                <a:solidFill>
                  <a:srgbClr val="C00000"/>
                </a:solidFill>
                <a:latin typeface="Times New Roman" pitchFamily="18" charset="0"/>
                <a:ea typeface="+mn-ea"/>
                <a:cs typeface="Times New Roman" pitchFamily="18" charset="0"/>
              </a:rPr>
              <a:t>SYSTEM ARCHITECTURE</a:t>
            </a:r>
            <a:br>
              <a:rPr lang="en-US" sz="2400" dirty="0">
                <a:solidFill>
                  <a:prstClr val="black"/>
                </a:solidFill>
                <a:latin typeface="Times New Roman" pitchFamily="18" charset="0"/>
                <a:ea typeface="+mn-ea"/>
                <a:cs typeface="Times New Roman" pitchFamily="18" charset="0"/>
              </a:rPr>
            </a:br>
            <a:endParaRPr lang="en-US" dirty="0"/>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p>
        </p:txBody>
      </p:sp>
      <p:sp>
        <p:nvSpPr>
          <p:cNvPr id="6" name="Slide Number Placeholder 5"/>
          <p:cNvSpPr>
            <a:spLocks noGrp="1"/>
          </p:cNvSpPr>
          <p:nvPr>
            <p:ph type="sldNum" sz="quarter" idx="12"/>
          </p:nvPr>
        </p:nvSpPr>
        <p:spPr/>
        <p:txBody>
          <a:bodyPr/>
          <a:lstStyle/>
          <a:p>
            <a:fld id="{8D76E3B0-E7CB-4A4B-BFAB-903D23419947}" type="slidenum">
              <a:rPr lang="en-IN" smtClean="0"/>
              <a:pPr/>
              <a:t>8</a:t>
            </a:fld>
            <a:endParaRPr lang="en-IN"/>
          </a:p>
        </p:txBody>
      </p:sp>
      <p:pic>
        <p:nvPicPr>
          <p:cNvPr id="7" name="Content Placeholder 6">
            <a:extLst>
              <a:ext uri="{FF2B5EF4-FFF2-40B4-BE49-F238E27FC236}">
                <a16:creationId xmlns:a16="http://schemas.microsoft.com/office/drawing/2014/main" id="{36DBE12E-309D-4D89-9257-90363FD946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9895" y="1750848"/>
            <a:ext cx="8983042" cy="3706895"/>
          </a:xfrm>
          <a:prstGeom prst="rect">
            <a:avLst/>
          </a:prstGeom>
        </p:spPr>
      </p:pic>
    </p:spTree>
    <p:extLst>
      <p:ext uri="{BB962C8B-B14F-4D97-AF65-F5344CB8AC3E}">
        <p14:creationId xmlns:p14="http://schemas.microsoft.com/office/powerpoint/2010/main" val="147756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7730"/>
            <a:ext cx="8229600" cy="1252470"/>
          </a:xfrm>
        </p:spPr>
        <p:txBody>
          <a:bodyPr>
            <a:normAutofit fontScale="90000"/>
          </a:bodyPr>
          <a:lstStyle/>
          <a:p>
            <a:pPr marL="342900" indent="-342900" algn="ctr">
              <a:spcBef>
                <a:spcPct val="20000"/>
              </a:spcBef>
            </a:pPr>
            <a:br>
              <a:rPr lang="en-US" sz="3100" dirty="0">
                <a:solidFill>
                  <a:srgbClr val="C00000"/>
                </a:solidFill>
                <a:latin typeface="Times New Roman" pitchFamily="18" charset="0"/>
                <a:ea typeface="+mn-ea"/>
                <a:cs typeface="Times New Roman" pitchFamily="18" charset="0"/>
              </a:rPr>
            </a:br>
            <a:r>
              <a:rPr lang="en-US" sz="3600" b="1" dirty="0">
                <a:solidFill>
                  <a:srgbClr val="C00000"/>
                </a:solidFill>
                <a:latin typeface="Times New Roman" pitchFamily="18" charset="0"/>
                <a:ea typeface="+mn-ea"/>
                <a:cs typeface="Times New Roman" pitchFamily="18" charset="0"/>
              </a:rPr>
              <a:t>DETAILED DESIGN</a:t>
            </a:r>
            <a:br>
              <a:rPr lang="en-US" sz="2400" dirty="0">
                <a:solidFill>
                  <a:prstClr val="black"/>
                </a:solidFill>
                <a:latin typeface="Times New Roman" pitchFamily="18" charset="0"/>
                <a:ea typeface="+mn-ea"/>
                <a:cs typeface="Times New Roman" pitchFamily="18" charset="0"/>
              </a:rPr>
            </a:br>
            <a:endParaRPr lang="en-US" dirty="0"/>
          </a:p>
        </p:txBody>
      </p:sp>
      <p:sp>
        <p:nvSpPr>
          <p:cNvPr id="3" name="Content Placeholder 2"/>
          <p:cNvSpPr>
            <a:spLocks noGrp="1"/>
          </p:cNvSpPr>
          <p:nvPr>
            <p:ph idx="1"/>
          </p:nvPr>
        </p:nvSpPr>
        <p:spPr>
          <a:xfrm>
            <a:off x="1105469" y="1433015"/>
            <a:ext cx="10248331" cy="4544704"/>
          </a:xfrm>
        </p:spPr>
        <p:txBody>
          <a:bodyPr>
            <a:normAutofit/>
          </a:bodyPr>
          <a:lstStyle/>
          <a:p>
            <a:pPr marL="457200" lvl="1" indent="0">
              <a:lnSpc>
                <a:spcPct val="150000"/>
              </a:lnSpc>
              <a:buNone/>
            </a:pPr>
            <a:r>
              <a:rPr lang="en-US" sz="2800" b="1" u="sng" dirty="0">
                <a:latin typeface="Times New Roman" pitchFamily="18" charset="0"/>
                <a:cs typeface="Times New Roman" pitchFamily="18" charset="0"/>
              </a:rPr>
              <a:t>Modules implemented:</a:t>
            </a:r>
          </a:p>
          <a:p>
            <a:pPr lvl="1">
              <a:lnSpc>
                <a:spcPct val="150000"/>
              </a:lnSpc>
            </a:pPr>
            <a:r>
              <a:rPr lang="en-US" dirty="0">
                <a:latin typeface="Times New Roman" pitchFamily="18" charset="0"/>
                <a:cs typeface="Times New Roman" pitchFamily="18" charset="0"/>
              </a:rPr>
              <a:t>Designed a scraper to scrape </a:t>
            </a:r>
            <a:r>
              <a:rPr lang="en-US" dirty="0" err="1">
                <a:latin typeface="Times New Roman" pitchFamily="18" charset="0"/>
                <a:cs typeface="Times New Roman" pitchFamily="18" charset="0"/>
              </a:rPr>
              <a:t>Zomato</a:t>
            </a:r>
            <a:r>
              <a:rPr lang="en-US" dirty="0">
                <a:latin typeface="Times New Roman" pitchFamily="18" charset="0"/>
                <a:cs typeface="Times New Roman" pitchFamily="18" charset="0"/>
              </a:rPr>
              <a:t> website.</a:t>
            </a:r>
          </a:p>
          <a:p>
            <a:pPr lvl="1">
              <a:lnSpc>
                <a:spcPct val="150000"/>
              </a:lnSpc>
            </a:pPr>
            <a:r>
              <a:rPr lang="en-US" dirty="0">
                <a:latin typeface="Times New Roman" pitchFamily="18" charset="0"/>
                <a:cs typeface="Times New Roman" pitchFamily="18" charset="0"/>
              </a:rPr>
              <a:t>Flask is being used as a Web Server Gateway Interface.</a:t>
            </a:r>
          </a:p>
          <a:p>
            <a:pPr lvl="1">
              <a:lnSpc>
                <a:spcPct val="150000"/>
              </a:lnSpc>
            </a:pPr>
            <a:r>
              <a:rPr lang="en-US" dirty="0">
                <a:latin typeface="Times New Roman" pitchFamily="18" charset="0"/>
                <a:cs typeface="Times New Roman" pitchFamily="18" charset="0"/>
              </a:rPr>
              <a:t>HTML, CSS and Bootstrap have been used to design the front-end.</a:t>
            </a:r>
          </a:p>
          <a:p>
            <a:pPr lvl="1">
              <a:lnSpc>
                <a:spcPct val="150000"/>
              </a:lnSpc>
            </a:pPr>
            <a:r>
              <a:rPr lang="en-US" dirty="0">
                <a:latin typeface="Times New Roman" pitchFamily="18" charset="0"/>
                <a:cs typeface="Times New Roman" pitchFamily="18" charset="0"/>
              </a:rPr>
              <a:t>Front-end code has been integrated with Python using Flask.</a:t>
            </a:r>
          </a:p>
          <a:p>
            <a:pPr lvl="1">
              <a:lnSpc>
                <a:spcPct val="150000"/>
              </a:lnSpc>
            </a:pPr>
            <a:r>
              <a:rPr lang="en-US" dirty="0">
                <a:latin typeface="Times New Roman" pitchFamily="18" charset="0"/>
                <a:cs typeface="Times New Roman" pitchFamily="18" charset="0"/>
              </a:rPr>
              <a:t>Successful establishment of connection with MongoDB.</a:t>
            </a:r>
          </a:p>
        </p:txBody>
      </p:sp>
      <p:sp>
        <p:nvSpPr>
          <p:cNvPr id="4" name="Date Placeholder 3"/>
          <p:cNvSpPr>
            <a:spLocks noGrp="1"/>
          </p:cNvSpPr>
          <p:nvPr>
            <p:ph type="dt" sz="half" idx="10"/>
          </p:nvPr>
        </p:nvSpPr>
        <p:spPr/>
        <p:txBody>
          <a:bodyPr/>
          <a:lstStyle/>
          <a:p>
            <a:r>
              <a:rPr lang="en-US"/>
              <a:t>Dept. of CSE,RNSIT</a:t>
            </a:r>
            <a:endParaRPr lang="en-IN"/>
          </a:p>
        </p:txBody>
      </p:sp>
      <p:sp>
        <p:nvSpPr>
          <p:cNvPr id="5" name="Footer Placeholder 4"/>
          <p:cNvSpPr>
            <a:spLocks noGrp="1"/>
          </p:cNvSpPr>
          <p:nvPr>
            <p:ph type="ftr" sz="quarter" idx="11"/>
          </p:nvPr>
        </p:nvSpPr>
        <p:spPr/>
        <p:txBody>
          <a:bodyPr/>
          <a:lstStyle/>
          <a:p>
            <a:r>
              <a:rPr lang="en-IN"/>
              <a:t>2018 - 19</a:t>
            </a:r>
          </a:p>
        </p:txBody>
      </p:sp>
      <p:sp>
        <p:nvSpPr>
          <p:cNvPr id="6" name="Slide Number Placeholder 5"/>
          <p:cNvSpPr>
            <a:spLocks noGrp="1"/>
          </p:cNvSpPr>
          <p:nvPr>
            <p:ph type="sldNum" sz="quarter" idx="12"/>
          </p:nvPr>
        </p:nvSpPr>
        <p:spPr/>
        <p:txBody>
          <a:bodyPr/>
          <a:lstStyle/>
          <a:p>
            <a:fld id="{8D76E3B0-E7CB-4A4B-BFAB-903D23419947}" type="slidenum">
              <a:rPr lang="en-IN" smtClean="0"/>
              <a:pPr/>
              <a:t>9</a:t>
            </a:fld>
            <a:endParaRPr lang="en-IN"/>
          </a:p>
        </p:txBody>
      </p:sp>
    </p:spTree>
    <p:extLst>
      <p:ext uri="{BB962C8B-B14F-4D97-AF65-F5344CB8AC3E}">
        <p14:creationId xmlns:p14="http://schemas.microsoft.com/office/powerpoint/2010/main" val="332072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734</Words>
  <Application>Microsoft Office PowerPoint</Application>
  <PresentationFormat>Widescreen</PresentationFormat>
  <Paragraphs>203</Paragraphs>
  <Slides>23</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Office Theme</vt:lpstr>
      <vt:lpstr>Picture</vt:lpstr>
      <vt:lpstr>Project Progress-2 Review Presentation &amp; Demonstration on  “FoodFinder : A restaurant recommender system”</vt:lpstr>
      <vt:lpstr>CONTENTS</vt:lpstr>
      <vt:lpstr>INTRODUCTION</vt:lpstr>
      <vt:lpstr>PowerPoint Presentation</vt:lpstr>
      <vt:lpstr>PowerPoint Presentation</vt:lpstr>
      <vt:lpstr> REQUIREMENTS  </vt:lpstr>
      <vt:lpstr>PowerPoint Presentation</vt:lpstr>
      <vt:lpstr> SYSTEM ARCHITECTURE </vt:lpstr>
      <vt:lpstr> DETAILED DESIGN </vt:lpstr>
      <vt:lpstr>PowerPoint Presentation</vt:lpstr>
      <vt:lpstr> IMPLEMENTATION (Module wise) </vt:lpstr>
      <vt:lpstr>PowerPoint Presentation</vt:lpstr>
      <vt:lpstr>PowerPoint Presentation</vt:lpstr>
      <vt:lpstr> RESULT</vt:lpstr>
      <vt:lpstr>PowerPoint Presentation</vt:lpstr>
      <vt:lpstr>PowerPoint Presentation</vt:lpstr>
      <vt:lpstr>PowerPoint Presentation</vt:lpstr>
      <vt:lpstr>CONCLUSION</vt:lpstr>
      <vt:lpstr>PowerPoint Presentation</vt:lpstr>
      <vt:lpstr>REFERENCES</vt:lpstr>
      <vt:lpstr>PROJECT SETUP AND DEMONSTRATION</vt:lpstr>
      <vt:lpstr>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Screening Presentation on  “-----------------------------Title------------------------------”</dc:title>
  <dc:creator>Prof. Devaraju B M</dc:creator>
  <cp:lastModifiedBy>Sunidhi</cp:lastModifiedBy>
  <cp:revision>20</cp:revision>
  <dcterms:created xsi:type="dcterms:W3CDTF">2018-09-27T13:10:55Z</dcterms:created>
  <dcterms:modified xsi:type="dcterms:W3CDTF">2019-02-27T01:48:33Z</dcterms:modified>
</cp:coreProperties>
</file>